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6" r:id="rId9"/>
    <p:sldId id="262" r:id="rId10"/>
    <p:sldId id="267" r:id="rId11"/>
    <p:sldId id="263" r:id="rId12"/>
    <p:sldId id="268" r:id="rId13"/>
    <p:sldId id="264" r:id="rId14"/>
    <p:sldId id="269" r:id="rId15"/>
    <p:sldId id="270" r:id="rId16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09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59E57-5AB3-4849-BD55-E74FC5C5EF2F}" type="datetimeFigureOut">
              <a:rPr lang="en-US" smtClean="0"/>
              <a:t>2/22/2011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D5FA2-92D8-4949-BDE2-BCD3103238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4BC384E-FE93-4C23-8E7B-B8C0EF564174}" type="datetimeFigureOut">
              <a:rPr lang="en-US" smtClean="0"/>
              <a:pPr/>
              <a:t>2/22/2011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DC46E93-6840-4DD4-88AD-81C579774B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38400"/>
            <a:ext cx="7848600" cy="1984375"/>
          </a:xfrm>
        </p:spPr>
        <p:txBody>
          <a:bodyPr>
            <a:no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KAEDAH KHAS PENGAJARAN DAN PEMBELAJARAN SAINS </a:t>
            </a:r>
            <a:br>
              <a:rPr lang="en-US" sz="4000" dirty="0" smtClean="0"/>
            </a:br>
            <a:r>
              <a:rPr lang="en-US" sz="4000" dirty="0" smtClean="0"/>
              <a:t>(</a:t>
            </a:r>
            <a:r>
              <a:rPr lang="en-US" sz="4000" dirty="0" smtClean="0"/>
              <a:t>PKB 3108)</a:t>
            </a:r>
            <a:br>
              <a:rPr lang="en-US" sz="4000" dirty="0" smtClean="0"/>
            </a:br>
            <a:r>
              <a:rPr lang="en-US" sz="4000" dirty="0" err="1"/>
              <a:t>P</a:t>
            </a:r>
            <a:r>
              <a:rPr lang="en-US" sz="4000" dirty="0" err="1" smtClean="0"/>
              <a:t>enilaian</a:t>
            </a:r>
            <a:r>
              <a:rPr lang="en-US" sz="4000" dirty="0" smtClean="0"/>
              <a:t> </a:t>
            </a:r>
            <a:r>
              <a:rPr lang="en-US" sz="4000" dirty="0" err="1" smtClean="0"/>
              <a:t>dalam</a:t>
            </a:r>
            <a:r>
              <a:rPr lang="en-US" sz="4000" dirty="0" smtClean="0"/>
              <a:t> </a:t>
            </a:r>
            <a:r>
              <a:rPr lang="en-US" sz="4000" dirty="0" err="1" smtClean="0"/>
              <a:t>Sains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48200" y="4572000"/>
            <a:ext cx="4114800" cy="190500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pPr algn="r"/>
            <a:r>
              <a:rPr lang="en-US" dirty="0" err="1" smtClean="0"/>
              <a:t>Farhanis</a:t>
            </a:r>
            <a:r>
              <a:rPr lang="en-US" dirty="0" smtClean="0"/>
              <a:t> </a:t>
            </a:r>
            <a:r>
              <a:rPr lang="en-US" dirty="0" err="1" smtClean="0"/>
              <a:t>bt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Ayob</a:t>
            </a:r>
            <a:endParaRPr lang="en-US" dirty="0" smtClean="0"/>
          </a:p>
          <a:p>
            <a:pPr algn="r"/>
            <a:r>
              <a:rPr lang="en-US" dirty="0" err="1" smtClean="0"/>
              <a:t>Siti</a:t>
            </a:r>
            <a:r>
              <a:rPr lang="en-US" dirty="0" smtClean="0"/>
              <a:t> </a:t>
            </a:r>
            <a:r>
              <a:rPr lang="en-US" dirty="0" err="1" smtClean="0"/>
              <a:t>Khadijah</a:t>
            </a:r>
            <a:r>
              <a:rPr lang="en-US" dirty="0" smtClean="0"/>
              <a:t> </a:t>
            </a:r>
            <a:r>
              <a:rPr lang="en-US" dirty="0" err="1" smtClean="0"/>
              <a:t>bt</a:t>
            </a:r>
            <a:r>
              <a:rPr lang="en-US" dirty="0" smtClean="0"/>
              <a:t> Ismail</a:t>
            </a:r>
          </a:p>
          <a:p>
            <a:pPr algn="r"/>
            <a:r>
              <a:rPr lang="en-US" dirty="0" smtClean="0"/>
              <a:t>PISMP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Khas</a:t>
            </a:r>
            <a:r>
              <a:rPr lang="en-US" dirty="0" smtClean="0"/>
              <a:t> 1</a:t>
            </a:r>
          </a:p>
        </p:txBody>
      </p:sp>
      <p:pic>
        <p:nvPicPr>
          <p:cNvPr id="4" name="Picture 3" descr="F:\LoGo\Logo IPG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81000"/>
            <a:ext cx="108559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F:\LoGo\Logo Nama IPG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381000"/>
            <a:ext cx="4724400" cy="1366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295400" y="304800"/>
            <a:ext cx="762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381000"/>
            <a:ext cx="152400" cy="1371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895600" y="304800"/>
            <a:ext cx="4724400" cy="15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19200" y="228600"/>
            <a:ext cx="1295400" cy="15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457200" y="838200"/>
            <a:ext cx="8229600" cy="502920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err="1" smtClean="0"/>
              <a:t>Melabel</a:t>
            </a:r>
            <a:r>
              <a:rPr lang="en-US" sz="3200" dirty="0" smtClean="0"/>
              <a:t> </a:t>
            </a:r>
            <a:r>
              <a:rPr lang="en-US" sz="3200" dirty="0" err="1" smtClean="0"/>
              <a:t>atau</a:t>
            </a:r>
            <a:r>
              <a:rPr lang="en-US" sz="3200" dirty="0" smtClean="0"/>
              <a:t> </a:t>
            </a:r>
            <a:r>
              <a:rPr lang="en-US" sz="3200" dirty="0" err="1" smtClean="0"/>
              <a:t>menamakan</a:t>
            </a:r>
            <a:r>
              <a:rPr lang="en-US" sz="3200" dirty="0" smtClean="0"/>
              <a:t> </a:t>
            </a:r>
            <a:r>
              <a:rPr lang="en-US" sz="3200" dirty="0" err="1" smtClean="0"/>
              <a:t>bahagian</a:t>
            </a:r>
            <a:r>
              <a:rPr lang="en-US" sz="3200" dirty="0" smtClean="0"/>
              <a:t>-       </a:t>
            </a:r>
            <a:r>
              <a:rPr lang="en-US" sz="3200" dirty="0" err="1" smtClean="0"/>
              <a:t>bahagian</a:t>
            </a:r>
            <a:r>
              <a:rPr lang="en-US" sz="3200" dirty="0" smtClean="0"/>
              <a:t> </a:t>
            </a:r>
            <a:r>
              <a:rPr lang="en-US" sz="3200" dirty="0" err="1" smtClean="0"/>
              <a:t>badan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.</a:t>
            </a:r>
          </a:p>
          <a:p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err="1" smtClean="0"/>
              <a:t>Merasa</a:t>
            </a:r>
            <a:r>
              <a:rPr lang="en-US" sz="3200" dirty="0" smtClean="0"/>
              <a:t> </a:t>
            </a:r>
            <a:r>
              <a:rPr lang="en-US" sz="3200" dirty="0" err="1" smtClean="0"/>
              <a:t>makanan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manis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masin</a:t>
            </a:r>
            <a:r>
              <a:rPr lang="en-US" sz="3200" dirty="0" smtClean="0"/>
              <a:t> </a:t>
            </a:r>
            <a:r>
              <a:rPr lang="en-US" sz="3200" dirty="0" err="1" smtClean="0"/>
              <a:t>serta</a:t>
            </a:r>
            <a:r>
              <a:rPr lang="en-US" sz="3200" dirty="0" smtClean="0"/>
              <a:t> </a:t>
            </a:r>
            <a:r>
              <a:rPr lang="en-US" sz="3200" dirty="0" err="1" smtClean="0"/>
              <a:t>mennyatakan</a:t>
            </a:r>
            <a:r>
              <a:rPr lang="en-US" sz="3200" dirty="0" smtClean="0"/>
              <a:t> </a:t>
            </a:r>
            <a:r>
              <a:rPr lang="en-US" sz="3200" dirty="0" err="1" smtClean="0"/>
              <a:t>rasanya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betul</a:t>
            </a:r>
            <a:r>
              <a:rPr lang="en-US" sz="3200" dirty="0" smtClean="0"/>
              <a:t>.</a:t>
            </a:r>
          </a:p>
          <a:p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err="1" smtClean="0"/>
              <a:t>Menyentuh</a:t>
            </a:r>
            <a:r>
              <a:rPr lang="en-US" sz="3200" dirty="0" smtClean="0"/>
              <a:t> </a:t>
            </a:r>
            <a:r>
              <a:rPr lang="en-US" sz="3200" dirty="0" err="1" smtClean="0"/>
              <a:t>objek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mata</a:t>
            </a:r>
            <a:r>
              <a:rPr lang="en-US" sz="3200" dirty="0" smtClean="0"/>
              <a:t> yang </a:t>
            </a:r>
            <a:r>
              <a:rPr lang="en-US" sz="3200" dirty="0" err="1" smtClean="0"/>
              <a:t>tertutup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meneka</a:t>
            </a:r>
            <a:r>
              <a:rPr lang="en-US" sz="3200" dirty="0" smtClean="0"/>
              <a:t> </a:t>
            </a:r>
            <a:r>
              <a:rPr lang="en-US" sz="3200" dirty="0" err="1" smtClean="0"/>
              <a:t>apakah</a:t>
            </a:r>
            <a:r>
              <a:rPr lang="en-US" sz="3200" dirty="0" smtClean="0"/>
              <a:t> </a:t>
            </a:r>
            <a:r>
              <a:rPr lang="en-US" sz="3200" dirty="0" err="1" smtClean="0"/>
              <a:t>objek</a:t>
            </a:r>
            <a:r>
              <a:rPr lang="en-US" sz="3200" dirty="0" smtClean="0"/>
              <a:t> </a:t>
            </a:r>
            <a:r>
              <a:rPr lang="en-US" sz="3200" dirty="0" err="1" smtClean="0"/>
              <a:t>tersebut</a:t>
            </a:r>
            <a:r>
              <a:rPr lang="en-US" sz="3200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endParaRPr lang="en-US" sz="3200" dirty="0" smtClean="0"/>
          </a:p>
          <a:p>
            <a:pPr algn="just">
              <a:buFont typeface="Wingdings" pitchFamily="2" charset="2"/>
              <a:buChar char="v"/>
            </a:pPr>
            <a:endParaRPr lang="en-US" sz="3200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1295400" y="228600"/>
            <a:ext cx="6553200" cy="175260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PENILAIAN MENGENALPASTI TAHAP PEMAHAMAN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457200" y="2057400"/>
            <a:ext cx="8229600" cy="4191000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v"/>
            </a:pPr>
            <a:r>
              <a:rPr lang="en-US" sz="2800" dirty="0" err="1" smtClean="0"/>
              <a:t>Penilaian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bertujuan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mengenalpasti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murid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sesuatu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diajar</a:t>
            </a:r>
            <a:r>
              <a:rPr lang="en-US" sz="2800" dirty="0" smtClean="0"/>
              <a:t> </a:t>
            </a:r>
            <a:r>
              <a:rPr lang="en-US" sz="2800" dirty="0" err="1" smtClean="0"/>
              <a:t>sama</a:t>
            </a:r>
            <a:r>
              <a:rPr lang="en-US" sz="2800" dirty="0" smtClean="0"/>
              <a:t>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lemah</a:t>
            </a:r>
            <a:r>
              <a:rPr lang="en-US" sz="2800" dirty="0" smtClean="0"/>
              <a:t>, </a:t>
            </a:r>
            <a:r>
              <a:rPr lang="en-US" sz="2800" dirty="0" err="1" smtClean="0"/>
              <a:t>sederhana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>
              <a:buFont typeface="Wingdings" pitchFamily="2" charset="2"/>
              <a:buChar char="v"/>
            </a:pPr>
            <a:r>
              <a:rPr lang="en-US" sz="2800" dirty="0" err="1" smtClean="0"/>
              <a:t>Setelah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dikenalpasti</a:t>
            </a:r>
            <a:r>
              <a:rPr lang="en-US" sz="2800" dirty="0" smtClean="0"/>
              <a:t>, guru </a:t>
            </a:r>
            <a:r>
              <a:rPr lang="en-US" sz="2800" dirty="0" err="1" smtClean="0"/>
              <a:t>bolehlah</a:t>
            </a:r>
            <a:r>
              <a:rPr lang="en-US" sz="2800" dirty="0" smtClean="0"/>
              <a:t> </a:t>
            </a:r>
            <a:r>
              <a:rPr lang="en-US" sz="2800" dirty="0" err="1" smtClean="0"/>
              <a:t>menyediakan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pengukuhan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murid</a:t>
            </a:r>
            <a:r>
              <a:rPr lang="en-US" sz="2800" dirty="0" smtClean="0"/>
              <a:t> yang </a:t>
            </a:r>
            <a:r>
              <a:rPr lang="en-US" sz="2800" dirty="0" err="1" smtClean="0"/>
              <a:t>tinggi</a:t>
            </a:r>
            <a:r>
              <a:rPr lang="en-US" sz="2800" dirty="0" smtClean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mereka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pemulihan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murid</a:t>
            </a:r>
            <a:r>
              <a:rPr lang="en-US" sz="2800" dirty="0" smtClean="0"/>
              <a:t> yang </a:t>
            </a:r>
            <a:r>
              <a:rPr lang="en-US" sz="2800" dirty="0" err="1" smtClean="0"/>
              <a:t>lemah</a:t>
            </a:r>
            <a:r>
              <a:rPr lang="en-US" sz="2800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457200" y="990600"/>
            <a:ext cx="8229600" cy="4191000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v"/>
            </a:pPr>
            <a:endParaRPr lang="en-US" sz="2800" dirty="0" smtClean="0"/>
          </a:p>
          <a:p>
            <a:pPr algn="just">
              <a:buFont typeface="Wingdings" pitchFamily="2" charset="2"/>
              <a:buChar char="v"/>
            </a:pPr>
            <a:r>
              <a:rPr lang="en-US" sz="2800" dirty="0" err="1" smtClean="0"/>
              <a:t>Memilih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makanan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sihat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membantu</a:t>
            </a:r>
            <a:r>
              <a:rPr lang="en-US" sz="2800" dirty="0" smtClean="0"/>
              <a:t> </a:t>
            </a:r>
            <a:r>
              <a:rPr lang="en-US" sz="2800" dirty="0" err="1" smtClean="0"/>
              <a:t>pertumbuhan</a:t>
            </a:r>
            <a:r>
              <a:rPr lang="en-US" sz="2800" dirty="0" smtClean="0"/>
              <a:t> </a:t>
            </a:r>
            <a:r>
              <a:rPr lang="en-US" sz="2800" dirty="0" err="1" smtClean="0"/>
              <a:t>tubuh</a:t>
            </a:r>
            <a:r>
              <a:rPr lang="en-US" sz="2800" dirty="0" smtClean="0"/>
              <a:t> </a:t>
            </a:r>
            <a:r>
              <a:rPr lang="en-US" sz="2800" dirty="0" err="1" smtClean="0"/>
              <a:t>badan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baik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>
              <a:buFont typeface="Wingdings" pitchFamily="2" charset="2"/>
              <a:buChar char="v"/>
            </a:pPr>
            <a:r>
              <a:rPr lang="en-US" sz="2800" dirty="0" err="1" smtClean="0"/>
              <a:t>Menyuai</a:t>
            </a:r>
            <a:r>
              <a:rPr lang="en-US" sz="2800" dirty="0" smtClean="0"/>
              <a:t> </a:t>
            </a:r>
            <a:r>
              <a:rPr lang="en-US" sz="2800" dirty="0" err="1" smtClean="0"/>
              <a:t>padan</a:t>
            </a:r>
            <a:r>
              <a:rPr lang="en-US" sz="2800" dirty="0" smtClean="0"/>
              <a:t> </a:t>
            </a:r>
            <a:r>
              <a:rPr lang="en-US" sz="2800" dirty="0" err="1" smtClean="0"/>
              <a:t>gambar</a:t>
            </a:r>
            <a:r>
              <a:rPr lang="en-US" sz="2800" dirty="0" smtClean="0"/>
              <a:t> </a:t>
            </a:r>
            <a:r>
              <a:rPr lang="en-US" sz="2800" dirty="0" err="1" smtClean="0"/>
              <a:t>tumbuhan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perkataan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betul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 smtClean="0"/>
          </a:p>
          <a:p>
            <a:pPr algn="just">
              <a:buFont typeface="Wingdings" pitchFamily="2" charset="2"/>
              <a:buChar char="v"/>
            </a:pPr>
            <a:r>
              <a:rPr lang="en-US" sz="2800" dirty="0" err="1" smtClean="0"/>
              <a:t>Mengkategorikan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 </a:t>
            </a:r>
            <a:r>
              <a:rPr lang="en-US" sz="2800" dirty="0" err="1" smtClean="0"/>
              <a:t>haiwan</a:t>
            </a:r>
            <a:r>
              <a:rPr lang="en-US" sz="2800" dirty="0" smtClean="0"/>
              <a:t> </a:t>
            </a:r>
            <a:r>
              <a:rPr lang="en-US" sz="2800" dirty="0" err="1" smtClean="0"/>
              <a:t>ternakan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haiwan</a:t>
            </a:r>
            <a:r>
              <a:rPr lang="en-US" sz="2800" dirty="0" smtClean="0"/>
              <a:t> </a:t>
            </a:r>
            <a:r>
              <a:rPr lang="en-US" sz="2800" dirty="0" err="1" smtClean="0"/>
              <a:t>peliharaan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kumpulan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betul</a:t>
            </a:r>
            <a:r>
              <a:rPr lang="en-US" sz="2800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endParaRPr lang="en-US" sz="2800" dirty="0" smtClean="0"/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1219200" y="152400"/>
            <a:ext cx="6629400" cy="160020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PENILAIAN MENGENALPASTI PEMBELAJARAN MASTERI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457200" y="1905000"/>
            <a:ext cx="8229600" cy="4495800"/>
          </a:xfrm>
          <a:prstGeom prst="flowChartAlternateProcess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en-US" sz="2800" dirty="0" err="1" smtClean="0"/>
              <a:t>Penilaian</a:t>
            </a:r>
            <a:r>
              <a:rPr lang="en-US" sz="2800" dirty="0" smtClean="0"/>
              <a:t> </a:t>
            </a:r>
            <a:r>
              <a:rPr lang="en-US" sz="2800" dirty="0" err="1" smtClean="0"/>
              <a:t>ini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penilaian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dijalankan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mengetahui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mengenalpasti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topik</a:t>
            </a:r>
            <a:r>
              <a:rPr lang="en-US" sz="2800" dirty="0" smtClean="0"/>
              <a:t> </a:t>
            </a:r>
            <a:r>
              <a:rPr lang="en-US" sz="2800" dirty="0" err="1" smtClean="0"/>
              <a:t>manakan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murid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kuasainya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cemerlang</a:t>
            </a:r>
            <a:r>
              <a:rPr lang="en-US" sz="2800" dirty="0" smtClean="0"/>
              <a:t>.</a:t>
            </a: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457200" y="1143000"/>
            <a:ext cx="8229600" cy="4495800"/>
          </a:xfrm>
          <a:prstGeom prst="flowChartAlternateProcess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endParaRPr lang="en-US" sz="2800" dirty="0" smtClean="0"/>
          </a:p>
          <a:p>
            <a:pPr>
              <a:buFont typeface="Wingdings" pitchFamily="2" charset="2"/>
              <a:buChar char="v"/>
            </a:pPr>
            <a:r>
              <a:rPr lang="en-US" sz="2800" dirty="0" err="1" smtClean="0"/>
              <a:t>Menanam</a:t>
            </a:r>
            <a:r>
              <a:rPr lang="en-US" sz="2800" dirty="0" smtClean="0"/>
              <a:t> </a:t>
            </a:r>
            <a:r>
              <a:rPr lang="en-US" sz="2800" dirty="0" err="1" smtClean="0"/>
              <a:t>tumbuhan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anak</a:t>
            </a:r>
            <a:r>
              <a:rPr lang="en-US" sz="2800" dirty="0" smtClean="0"/>
              <a:t> </a:t>
            </a:r>
            <a:r>
              <a:rPr lang="en-US" sz="2800" dirty="0" err="1" smtClean="0"/>
              <a:t>benih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memerhati</a:t>
            </a:r>
            <a:r>
              <a:rPr lang="en-US" sz="2800" dirty="0" smtClean="0"/>
              <a:t> </a:t>
            </a: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biji</a:t>
            </a:r>
            <a:r>
              <a:rPr lang="en-US" sz="2800" dirty="0" smtClean="0"/>
              <a:t> </a:t>
            </a:r>
            <a:r>
              <a:rPr lang="en-US" sz="2800" dirty="0" err="1" smtClean="0"/>
              <a:t>benih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pPr>
              <a:buFont typeface="Wingdings" pitchFamily="2" charset="2"/>
              <a:buChar char="v"/>
            </a:pPr>
            <a:r>
              <a:rPr lang="en-US" sz="2800" dirty="0" err="1" smtClean="0"/>
              <a:t>Eksperimen</a:t>
            </a:r>
            <a:r>
              <a:rPr lang="en-US" sz="2800" dirty="0" smtClean="0"/>
              <a:t> </a:t>
            </a:r>
            <a:r>
              <a:rPr lang="en-US" sz="2800" dirty="0" err="1" smtClean="0"/>
              <a:t>bagi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</a:t>
            </a:r>
            <a:r>
              <a:rPr lang="en-US" sz="2800" dirty="0" err="1" smtClean="0"/>
              <a:t>penyejatan</a:t>
            </a:r>
            <a:r>
              <a:rPr lang="en-US" sz="2800" dirty="0" smtClean="0"/>
              <a:t> : </a:t>
            </a:r>
            <a:r>
              <a:rPr lang="en-US" sz="2800" dirty="0" err="1" smtClean="0"/>
              <a:t>Meletak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kain</a:t>
            </a:r>
            <a:r>
              <a:rPr lang="en-US" sz="2800" dirty="0" smtClean="0"/>
              <a:t> </a:t>
            </a:r>
            <a:r>
              <a:rPr lang="en-US" sz="2800" dirty="0" err="1" smtClean="0"/>
              <a:t>basahan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dua</a:t>
            </a:r>
            <a:r>
              <a:rPr lang="en-US" sz="2800" dirty="0" smtClean="0"/>
              <a:t> </a:t>
            </a:r>
            <a:r>
              <a:rPr lang="en-US" sz="2800" dirty="0" err="1" smtClean="0"/>
              <a:t>tempat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berlainan</a:t>
            </a:r>
            <a:r>
              <a:rPr lang="en-US" sz="2800" dirty="0" smtClean="0"/>
              <a:t> </a:t>
            </a:r>
            <a:r>
              <a:rPr lang="en-US" sz="2800" dirty="0" err="1" smtClean="0"/>
              <a:t>iaitu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bilik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pengaliran</a:t>
            </a:r>
            <a:r>
              <a:rPr lang="en-US" sz="2800" dirty="0" smtClean="0"/>
              <a:t> </a:t>
            </a:r>
            <a:r>
              <a:rPr lang="en-US" sz="2800" dirty="0" err="1" smtClean="0"/>
              <a:t>udara</a:t>
            </a:r>
            <a:r>
              <a:rPr lang="en-US" sz="2800" dirty="0" smtClean="0"/>
              <a:t> (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memasang</a:t>
            </a:r>
            <a:r>
              <a:rPr lang="en-US" sz="2800" dirty="0" smtClean="0"/>
              <a:t> </a:t>
            </a:r>
            <a:r>
              <a:rPr lang="en-US" sz="2800" dirty="0" err="1" smtClean="0"/>
              <a:t>kipas</a:t>
            </a:r>
            <a:r>
              <a:rPr lang="en-US" sz="2800" dirty="0" smtClean="0"/>
              <a:t>)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bilik</a:t>
            </a:r>
            <a:r>
              <a:rPr lang="en-US" sz="2800" dirty="0" smtClean="0"/>
              <a:t> yang </a:t>
            </a:r>
            <a:r>
              <a:rPr lang="en-US" sz="2800" dirty="0" err="1" smtClean="0"/>
              <a:t>kipasnya</a:t>
            </a:r>
            <a:r>
              <a:rPr lang="en-US" sz="2800" dirty="0" smtClean="0"/>
              <a:t> </a:t>
            </a:r>
            <a:r>
              <a:rPr lang="en-US" sz="2800" dirty="0" err="1" smtClean="0"/>
              <a:t>terpasang</a:t>
            </a:r>
            <a:r>
              <a:rPr lang="en-US" sz="2800" dirty="0" smtClean="0"/>
              <a:t>.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667000"/>
            <a:ext cx="8229600" cy="1143000"/>
          </a:xfrm>
        </p:spPr>
        <p:txBody>
          <a:bodyPr>
            <a:noAutofit/>
          </a:bodyPr>
          <a:lstStyle/>
          <a:p>
            <a:r>
              <a:rPr lang="en-US" sz="8000" dirty="0" smtClean="0">
                <a:latin typeface="Algerian" pitchFamily="82" charset="0"/>
              </a:rPr>
              <a:t>SEKIAN</a:t>
            </a:r>
            <a:endParaRPr lang="en-US" sz="80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1524000" y="1981200"/>
            <a:ext cx="6858000" cy="4343400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err="1" smtClean="0"/>
              <a:t>Penilaian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mentaksir</a:t>
            </a:r>
            <a:r>
              <a:rPr lang="en-US" sz="2000" dirty="0" smtClean="0"/>
              <a:t>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ada</a:t>
            </a:r>
            <a:r>
              <a:rPr lang="en-US" sz="2000" dirty="0" smtClean="0"/>
              <a:t> </a:t>
            </a:r>
            <a:r>
              <a:rPr lang="en-US" sz="2000" dirty="0" err="1" smtClean="0"/>
              <a:t>kuantiti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takat</a:t>
            </a:r>
            <a:r>
              <a:rPr lang="en-US" sz="2000" dirty="0" smtClean="0"/>
              <a:t> </a:t>
            </a:r>
            <a:r>
              <a:rPr lang="en-US" sz="2000" dirty="0" err="1" smtClean="0"/>
              <a:t>sesuatu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diukur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 </a:t>
            </a:r>
            <a:r>
              <a:rPr lang="en-US" sz="2000" dirty="0" err="1" smtClean="0"/>
              <a:t>boleh</a:t>
            </a:r>
            <a:r>
              <a:rPr lang="en-US" sz="2000" dirty="0" smtClean="0"/>
              <a:t> </a:t>
            </a:r>
            <a:r>
              <a:rPr lang="en-US" sz="2000" dirty="0" err="1" smtClean="0"/>
              <a:t>diterima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. </a:t>
            </a:r>
            <a:r>
              <a:rPr lang="en-US" sz="2000" dirty="0" err="1" smtClean="0"/>
              <a:t>Dengan</a:t>
            </a:r>
            <a:r>
              <a:rPr lang="en-US" sz="2000" dirty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, </a:t>
            </a:r>
            <a:r>
              <a:rPr lang="en-US" sz="2000" dirty="0" err="1" smtClean="0"/>
              <a:t>penilaian</a:t>
            </a:r>
            <a:r>
              <a:rPr lang="en-US" sz="2000" dirty="0" smtClean="0"/>
              <a:t> </a:t>
            </a:r>
            <a:r>
              <a:rPr lang="en-US" sz="2000" dirty="0" err="1" smtClean="0"/>
              <a:t>melibatkan</a:t>
            </a:r>
            <a:r>
              <a:rPr lang="en-US" sz="2000" dirty="0" smtClean="0"/>
              <a:t> </a:t>
            </a:r>
            <a:r>
              <a:rPr lang="en-US" sz="2000" dirty="0" err="1" smtClean="0"/>
              <a:t>tiga</a:t>
            </a:r>
            <a:r>
              <a:rPr lang="en-US" sz="2000" dirty="0" smtClean="0"/>
              <a:t> </a:t>
            </a:r>
            <a:r>
              <a:rPr lang="en-US" sz="2000" dirty="0" err="1" smtClean="0"/>
              <a:t>langkah</a:t>
            </a:r>
            <a:r>
              <a:rPr lang="en-US" sz="2000" dirty="0" smtClean="0"/>
              <a:t>:</a:t>
            </a:r>
          </a:p>
          <a:p>
            <a:pPr marL="800100" lvl="1" indent="-342900">
              <a:buAutoNum type="arabicPeriod"/>
            </a:pPr>
            <a:r>
              <a:rPr lang="en-US" sz="2000" dirty="0" err="1" smtClean="0"/>
              <a:t>Mendapatkan</a:t>
            </a:r>
            <a:r>
              <a:rPr lang="en-US" sz="2000" dirty="0" smtClean="0"/>
              <a:t> </a:t>
            </a:r>
            <a:r>
              <a:rPr lang="en-US" sz="2000" dirty="0" err="1" smtClean="0"/>
              <a:t>maklumat</a:t>
            </a:r>
            <a:r>
              <a:rPr lang="en-US" sz="2000" dirty="0" smtClean="0"/>
              <a:t> </a:t>
            </a:r>
            <a:r>
              <a:rPr lang="en-US" sz="2000" dirty="0" err="1" smtClean="0"/>
              <a:t>melalui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mengukur</a:t>
            </a:r>
            <a:endParaRPr lang="en-US" sz="2000" dirty="0" smtClean="0"/>
          </a:p>
          <a:p>
            <a:pPr marL="800100" lvl="1" indent="-342900">
              <a:buAutoNum type="arabicPeriod"/>
            </a:pPr>
            <a:r>
              <a:rPr lang="en-US" sz="2000" dirty="0" err="1" smtClean="0"/>
              <a:t>Menetapkan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kriteria</a:t>
            </a:r>
            <a:r>
              <a:rPr lang="en-US" sz="2000" dirty="0" smtClean="0"/>
              <a:t> </a:t>
            </a:r>
            <a:r>
              <a:rPr lang="en-US" sz="2000" dirty="0" err="1" smtClean="0"/>
              <a:t>bagi</a:t>
            </a:r>
            <a:r>
              <a:rPr lang="en-US" sz="2000" dirty="0" smtClean="0"/>
              <a:t> </a:t>
            </a:r>
            <a:r>
              <a:rPr lang="en-US" sz="2000" dirty="0" err="1" smtClean="0"/>
              <a:t>pengukuran</a:t>
            </a:r>
            <a:endParaRPr lang="en-US" sz="2000" dirty="0" smtClean="0"/>
          </a:p>
          <a:p>
            <a:pPr marL="800100" lvl="1" indent="-342900">
              <a:buAutoNum type="arabicPeriod"/>
            </a:pP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 smtClean="0"/>
              <a:t>sesuatu</a:t>
            </a:r>
            <a:r>
              <a:rPr lang="en-US" sz="2000" dirty="0" smtClean="0"/>
              <a:t> </a:t>
            </a:r>
            <a:r>
              <a:rPr lang="en-US" sz="2000" dirty="0" err="1" smtClean="0"/>
              <a:t>pentaksiran</a:t>
            </a:r>
            <a:r>
              <a:rPr lang="en-US" sz="2000" dirty="0" smtClean="0"/>
              <a:t> (</a:t>
            </a:r>
            <a:r>
              <a:rPr lang="en-US" sz="2000" dirty="0" err="1" smtClean="0"/>
              <a:t>pertimbangan</a:t>
            </a:r>
            <a:r>
              <a:rPr lang="en-US" sz="2000" dirty="0" smtClean="0"/>
              <a:t>)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pengukuran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3" name="Cloud Callout 2"/>
          <p:cNvSpPr/>
          <p:nvPr/>
        </p:nvSpPr>
        <p:spPr>
          <a:xfrm>
            <a:off x="457200" y="609600"/>
            <a:ext cx="2895600" cy="1374648"/>
          </a:xfrm>
          <a:prstGeom prst="cloudCallout">
            <a:avLst>
              <a:gd name="adj1" fmla="val 51894"/>
              <a:gd name="adj2" fmla="val 102416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Apa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itu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Penilaian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unched Tape 2"/>
          <p:cNvSpPr/>
          <p:nvPr/>
        </p:nvSpPr>
        <p:spPr>
          <a:xfrm>
            <a:off x="1295400" y="1447800"/>
            <a:ext cx="6858000" cy="4343400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Contoh</a:t>
            </a:r>
            <a:r>
              <a:rPr lang="en-US" sz="2000" b="1" dirty="0" smtClean="0"/>
              <a:t>: 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Kriteria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disediakan</a:t>
            </a:r>
            <a:r>
              <a:rPr lang="en-US" sz="2000" dirty="0" smtClean="0"/>
              <a:t> </a:t>
            </a:r>
            <a:r>
              <a:rPr lang="en-US" sz="2000" dirty="0" err="1" smtClean="0"/>
              <a:t>ialah</a:t>
            </a:r>
            <a:r>
              <a:rPr lang="en-US" sz="2000" dirty="0" smtClean="0"/>
              <a:t> </a:t>
            </a:r>
            <a:r>
              <a:rPr lang="en-US" sz="2000" dirty="0" err="1" smtClean="0"/>
              <a:t>selepas</a:t>
            </a:r>
            <a:r>
              <a:rPr lang="en-US" sz="2000" dirty="0" smtClean="0"/>
              <a:t> </a:t>
            </a:r>
            <a:r>
              <a:rPr lang="en-US" sz="2000" dirty="0" err="1" smtClean="0"/>
              <a:t>sesuatu</a:t>
            </a:r>
            <a:r>
              <a:rPr lang="en-US" sz="2000" dirty="0" smtClean="0"/>
              <a:t> </a:t>
            </a:r>
            <a:r>
              <a:rPr lang="en-US" sz="2000" dirty="0" err="1" smtClean="0"/>
              <a:t>pengajaran</a:t>
            </a:r>
            <a:r>
              <a:rPr lang="en-US" sz="2000" dirty="0" smtClean="0"/>
              <a:t>,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pelajar</a:t>
            </a:r>
            <a:r>
              <a:rPr lang="en-US" sz="2000" dirty="0" smtClean="0"/>
              <a:t> </a:t>
            </a:r>
            <a:r>
              <a:rPr lang="en-US" sz="2000" dirty="0" err="1" smtClean="0"/>
              <a:t>seharusnya</a:t>
            </a:r>
            <a:r>
              <a:rPr lang="en-US" sz="2000" dirty="0" smtClean="0"/>
              <a:t> </a:t>
            </a:r>
            <a:r>
              <a:rPr lang="en-US" sz="2000" dirty="0" err="1" smtClean="0"/>
              <a:t>menyelesaikan</a:t>
            </a:r>
            <a:r>
              <a:rPr lang="en-US" sz="2000" dirty="0" smtClean="0"/>
              <a:t> 7 </a:t>
            </a:r>
            <a:r>
              <a:rPr lang="en-US" sz="2000" dirty="0" err="1" smtClean="0"/>
              <a:t>soalan</a:t>
            </a:r>
            <a:r>
              <a:rPr lang="en-US" sz="2000" dirty="0" smtClean="0"/>
              <a:t> </a:t>
            </a:r>
            <a:r>
              <a:rPr lang="en-US" sz="2000" dirty="0" err="1" smtClean="0"/>
              <a:t>Sains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Haiwan</a:t>
            </a:r>
            <a:r>
              <a:rPr lang="en-US" sz="2000" dirty="0" smtClean="0"/>
              <a:t>. </a:t>
            </a:r>
            <a:r>
              <a:rPr lang="en-US" sz="2000" dirty="0" err="1" smtClean="0"/>
              <a:t>Sekiranya</a:t>
            </a:r>
            <a:r>
              <a:rPr lang="en-US" sz="2000" dirty="0" smtClean="0"/>
              <a:t>,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pelajar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mencapai</a:t>
            </a:r>
            <a:r>
              <a:rPr lang="en-US" sz="2000" dirty="0" smtClean="0"/>
              <a:t> </a:t>
            </a:r>
            <a:r>
              <a:rPr lang="en-US" sz="2000" dirty="0" err="1" smtClean="0"/>
              <a:t>kriteria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, guru </a:t>
            </a:r>
            <a:r>
              <a:rPr lang="en-US" sz="2000" dirty="0" err="1" smtClean="0"/>
              <a:t>berkenaan</a:t>
            </a:r>
            <a:r>
              <a:rPr lang="en-US" sz="2000" dirty="0" smtClean="0"/>
              <a:t> </a:t>
            </a:r>
            <a:r>
              <a:rPr lang="en-US" sz="2000" dirty="0" err="1" smtClean="0"/>
              <a:t>hendaklah</a:t>
            </a:r>
            <a:r>
              <a:rPr lang="en-US" sz="2000" dirty="0" smtClean="0"/>
              <a:t> </a:t>
            </a:r>
            <a:r>
              <a:rPr lang="en-US" sz="2000" dirty="0" err="1" smtClean="0"/>
              <a:t>membuat</a:t>
            </a:r>
            <a:r>
              <a:rPr lang="en-US" sz="2000" dirty="0" smtClean="0"/>
              <a:t> </a:t>
            </a:r>
            <a:r>
              <a:rPr lang="en-US" sz="2000" dirty="0" err="1" smtClean="0"/>
              <a:t>pertimbangan</a:t>
            </a:r>
            <a:r>
              <a:rPr lang="en-US" sz="2000" dirty="0" smtClean="0"/>
              <a:t> </a:t>
            </a:r>
            <a:r>
              <a:rPr lang="en-US" sz="2000" dirty="0" err="1" smtClean="0"/>
              <a:t>langkah</a:t>
            </a:r>
            <a:r>
              <a:rPr lang="en-US" sz="2000" dirty="0" smtClean="0"/>
              <a:t>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sepatutnya</a:t>
            </a:r>
            <a:r>
              <a:rPr lang="en-US" sz="2000" dirty="0" smtClean="0"/>
              <a:t> </a:t>
            </a:r>
            <a:r>
              <a:rPr lang="en-US" sz="2000" dirty="0" err="1" smtClean="0"/>
              <a:t>diambil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609600" y="304800"/>
            <a:ext cx="8001000" cy="6248400"/>
          </a:xfrm>
          <a:prstGeom prst="flowChartPunchedTap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q"/>
            </a:pPr>
            <a:r>
              <a:rPr lang="en-US" sz="2400" dirty="0" smtClean="0"/>
              <a:t> Dari </a:t>
            </a:r>
            <a:r>
              <a:rPr lang="en-US" sz="2400" dirty="0" err="1" smtClean="0"/>
              <a:t>segi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,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yang paling </a:t>
            </a:r>
            <a:r>
              <a:rPr lang="en-US" sz="2400" dirty="0" err="1" smtClean="0"/>
              <a:t>luas</a:t>
            </a:r>
            <a:r>
              <a:rPr lang="en-US" sz="2400" dirty="0" smtClean="0"/>
              <a:t>. </a:t>
            </a:r>
            <a:r>
              <a:rPr lang="en-US" sz="2400" dirty="0" err="1" smtClean="0"/>
              <a:t>Ia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data </a:t>
            </a:r>
            <a:r>
              <a:rPr lang="en-US" sz="2400" dirty="0" err="1" smtClean="0"/>
              <a:t>kuantiti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kualiti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taksiran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. Data </a:t>
            </a:r>
            <a:r>
              <a:rPr lang="en-US" sz="2400" dirty="0" err="1" smtClean="0"/>
              <a:t>kualiti</a:t>
            </a:r>
            <a:r>
              <a:rPr lang="en-US" sz="2400" dirty="0" smtClean="0"/>
              <a:t> </a:t>
            </a:r>
            <a:r>
              <a:rPr lang="en-US" sz="2400" dirty="0" err="1" smtClean="0"/>
              <a:t>diperoleh</a:t>
            </a:r>
            <a:r>
              <a:rPr lang="en-US" sz="2400" dirty="0" smtClean="0"/>
              <a:t> </a:t>
            </a:r>
            <a:r>
              <a:rPr lang="en-US" sz="2400" dirty="0" err="1" smtClean="0"/>
              <a:t>daripada</a:t>
            </a:r>
            <a:r>
              <a:rPr lang="en-US" sz="2400" dirty="0" smtClean="0"/>
              <a:t> </a:t>
            </a:r>
            <a:r>
              <a:rPr lang="en-US" sz="2400" dirty="0" err="1" smtClean="0"/>
              <a:t>rekod</a:t>
            </a:r>
            <a:r>
              <a:rPr lang="en-US" sz="2400" dirty="0" smtClean="0"/>
              <a:t> </a:t>
            </a:r>
            <a:r>
              <a:rPr lang="en-US" sz="2400" dirty="0" err="1" smtClean="0"/>
              <a:t>peristiwa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rekod</a:t>
            </a:r>
            <a:r>
              <a:rPr lang="en-US" sz="2400" dirty="0" smtClean="0"/>
              <a:t> </a:t>
            </a:r>
            <a:r>
              <a:rPr lang="en-US" sz="2400" dirty="0" err="1" smtClean="0"/>
              <a:t>pemerhatian</a:t>
            </a:r>
            <a:r>
              <a:rPr lang="en-US" sz="2400" dirty="0" smtClean="0"/>
              <a:t> </a:t>
            </a:r>
            <a:r>
              <a:rPr lang="en-US" sz="2400" dirty="0" err="1" smtClean="0"/>
              <a:t>tingkah</a:t>
            </a:r>
            <a:r>
              <a:rPr lang="en-US" sz="2400" dirty="0" smtClean="0"/>
              <a:t> </a:t>
            </a:r>
            <a:r>
              <a:rPr lang="en-US" sz="2400" dirty="0" err="1" smtClean="0"/>
              <a:t>laku</a:t>
            </a:r>
            <a:r>
              <a:rPr lang="en-US" sz="2400" dirty="0" smtClean="0"/>
              <a:t>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q"/>
            </a:pPr>
            <a:r>
              <a:rPr lang="en-US" sz="2400" dirty="0"/>
              <a:t> </a:t>
            </a:r>
            <a:r>
              <a:rPr lang="en-US" sz="2400" dirty="0" err="1"/>
              <a:t>R</a:t>
            </a:r>
            <a:r>
              <a:rPr lang="en-US" sz="2400" dirty="0" err="1" smtClean="0"/>
              <a:t>ingkasnya</a:t>
            </a:r>
            <a:r>
              <a:rPr lang="en-US" sz="2400" dirty="0" smtClean="0"/>
              <a:t>, </a:t>
            </a:r>
            <a:r>
              <a:rPr lang="en-US" sz="2400" dirty="0" err="1" smtClean="0"/>
              <a:t>penilaian</a:t>
            </a:r>
            <a:r>
              <a:rPr lang="en-US" sz="2400" dirty="0" smtClean="0"/>
              <a:t> </a:t>
            </a:r>
            <a:r>
              <a:rPr lang="en-US" sz="2400" dirty="0" err="1" smtClean="0"/>
              <a:t>melibatkan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</a:t>
            </a:r>
            <a:r>
              <a:rPr lang="en-US" sz="2400" dirty="0" smtClean="0"/>
              <a:t> </a:t>
            </a:r>
            <a:r>
              <a:rPr lang="en-US" sz="2400" dirty="0" err="1" smtClean="0"/>
              <a:t>maklumat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 </a:t>
            </a:r>
            <a:r>
              <a:rPr lang="en-US" sz="2400" dirty="0" err="1" smtClean="0"/>
              <a:t>keputusan</a:t>
            </a:r>
            <a:r>
              <a:rPr lang="en-US" sz="2400" dirty="0" smtClean="0"/>
              <a:t>. </a:t>
            </a:r>
            <a:r>
              <a:rPr lang="en-US" sz="2400" dirty="0" err="1" smtClean="0"/>
              <a:t>Ia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proses</a:t>
            </a:r>
            <a:r>
              <a:rPr lang="en-US" sz="2400" dirty="0" smtClean="0"/>
              <a:t> </a:t>
            </a:r>
            <a:r>
              <a:rPr lang="en-US" sz="2400" dirty="0" err="1" smtClean="0"/>
              <a:t>pembelajaran</a:t>
            </a:r>
            <a:r>
              <a:rPr lang="en-US" sz="2400" dirty="0" smtClean="0"/>
              <a:t> yang </a:t>
            </a:r>
            <a:r>
              <a:rPr lang="en-US" sz="2400" dirty="0" err="1"/>
              <a:t>p</a:t>
            </a:r>
            <a:r>
              <a:rPr lang="en-US" sz="2400" dirty="0" err="1" smtClean="0"/>
              <a:t>enting</a:t>
            </a:r>
            <a:r>
              <a:rPr lang="en-US" sz="2400" dirty="0" smtClean="0"/>
              <a:t> </a:t>
            </a:r>
            <a:r>
              <a:rPr lang="en-US" sz="2400" dirty="0" err="1" smtClean="0"/>
              <a:t>sekiranya</a:t>
            </a:r>
            <a:r>
              <a:rPr lang="en-US" sz="2400" dirty="0" smtClean="0"/>
              <a:t> </a:t>
            </a:r>
            <a:r>
              <a:rPr lang="en-US" sz="2400" dirty="0" err="1" smtClean="0"/>
              <a:t>ia</a:t>
            </a:r>
            <a:r>
              <a:rPr lang="en-US" sz="2400" dirty="0" smtClean="0"/>
              <a:t> </a:t>
            </a:r>
            <a:r>
              <a:rPr lang="en-US" sz="2400" dirty="0" err="1" smtClean="0"/>
              <a:t>menggalakkan</a:t>
            </a:r>
            <a:r>
              <a:rPr lang="en-US" sz="2400" dirty="0" smtClean="0"/>
              <a:t> </a:t>
            </a:r>
            <a:r>
              <a:rPr lang="en-US" sz="2400" dirty="0" err="1" smtClean="0"/>
              <a:t>pelajar</a:t>
            </a:r>
            <a:r>
              <a:rPr lang="en-US" sz="2400" dirty="0" smtClean="0"/>
              <a:t> </a:t>
            </a:r>
            <a:r>
              <a:rPr lang="en-US" sz="2400" dirty="0" err="1" smtClean="0"/>
              <a:t>membaiki</a:t>
            </a:r>
            <a:r>
              <a:rPr lang="en-US" sz="2400" dirty="0" smtClean="0"/>
              <a:t> </a:t>
            </a:r>
            <a:r>
              <a:rPr lang="en-US" sz="2400" dirty="0" err="1" smtClean="0"/>
              <a:t>pencapaiannya</a:t>
            </a:r>
            <a:r>
              <a:rPr lang="en-US" sz="2400" dirty="0" smtClean="0"/>
              <a:t>, </a:t>
            </a:r>
            <a:r>
              <a:rPr lang="en-US" sz="2400" dirty="0" err="1" smtClean="0"/>
              <a:t>membantu</a:t>
            </a:r>
            <a:r>
              <a:rPr lang="en-US" sz="2400" dirty="0" smtClean="0"/>
              <a:t> guru </a:t>
            </a:r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taksiran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pembelajaran</a:t>
            </a:r>
            <a:r>
              <a:rPr lang="en-US" sz="2400" dirty="0" smtClean="0"/>
              <a:t> </a:t>
            </a:r>
            <a:r>
              <a:rPr lang="en-US" sz="2400" dirty="0" err="1" smtClean="0"/>
              <a:t>pelajar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/>
          <p:cNvSpPr/>
          <p:nvPr/>
        </p:nvSpPr>
        <p:spPr>
          <a:xfrm>
            <a:off x="1905000" y="2133600"/>
            <a:ext cx="5257800" cy="365760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formatif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berterusan</a:t>
            </a:r>
            <a:r>
              <a:rPr lang="en-US" sz="2400" dirty="0"/>
              <a:t>, </a:t>
            </a:r>
            <a:r>
              <a:rPr lang="en-US" sz="2400" dirty="0" err="1"/>
              <a:t>iaitu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proses</a:t>
            </a:r>
            <a:r>
              <a:rPr lang="en-US" sz="2400" dirty="0"/>
              <a:t> </a:t>
            </a:r>
            <a:r>
              <a:rPr lang="en-US" sz="2400" dirty="0" err="1"/>
              <a:t>pengajaran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menilai</a:t>
            </a:r>
            <a:r>
              <a:rPr lang="en-US" sz="2400" dirty="0"/>
              <a:t> </a:t>
            </a:r>
            <a:r>
              <a:rPr lang="en-US" sz="2400" dirty="0" err="1"/>
              <a:t>keberkesanan</a:t>
            </a:r>
            <a:r>
              <a:rPr lang="en-US" sz="2400" dirty="0"/>
              <a:t> </a:t>
            </a:r>
            <a:r>
              <a:rPr lang="en-US" sz="2400" dirty="0" err="1"/>
              <a:t>pengajaran</a:t>
            </a:r>
            <a:r>
              <a:rPr lang="en-US" sz="2400" dirty="0"/>
              <a:t> guru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pembelajaran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</a:t>
            </a:r>
            <a:r>
              <a:rPr lang="en-US" sz="2400" dirty="0" err="1"/>
              <a:t>bagi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tajuk</a:t>
            </a:r>
            <a:r>
              <a:rPr lang="en-US" sz="2400" dirty="0"/>
              <a:t> yang </a:t>
            </a:r>
            <a:r>
              <a:rPr lang="en-US" sz="2400" dirty="0" err="1"/>
              <a:t>diajar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Down Arrow Callout 3"/>
          <p:cNvSpPr/>
          <p:nvPr/>
        </p:nvSpPr>
        <p:spPr>
          <a:xfrm>
            <a:off x="2819400" y="685800"/>
            <a:ext cx="3352800" cy="137160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PENILAIAN FORMATIF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457200" y="381000"/>
            <a:ext cx="8305800" cy="617220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000" dirty="0" smtClean="0"/>
          </a:p>
          <a:p>
            <a:r>
              <a:rPr lang="en-US" sz="2000" b="1" dirty="0" err="1" smtClean="0"/>
              <a:t>Ciri-ciri</a:t>
            </a:r>
            <a:r>
              <a:rPr lang="en-US" sz="2000" b="1" dirty="0" smtClean="0"/>
              <a:t>:-</a:t>
            </a:r>
          </a:p>
          <a:p>
            <a:endParaRPr lang="en-US" sz="2000" b="1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err="1"/>
              <a:t>dijalankan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maklumat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 smtClean="0"/>
              <a:t>kurikulum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dijalankan</a:t>
            </a:r>
            <a:r>
              <a:rPr lang="en-US" sz="2000" dirty="0" smtClean="0"/>
              <a:t> </a:t>
            </a:r>
            <a:r>
              <a:rPr lang="en-US" sz="2000" dirty="0" err="1"/>
              <a:t>sepanjang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maklumat</a:t>
            </a:r>
            <a:r>
              <a:rPr lang="en-US" sz="2000" dirty="0"/>
              <a:t> yang </a:t>
            </a:r>
            <a:r>
              <a:rPr lang="en-US" sz="2000" dirty="0" err="1"/>
              <a:t>diperolehi</a:t>
            </a:r>
            <a:r>
              <a:rPr lang="en-US" sz="2000" dirty="0"/>
              <a:t> </a:t>
            </a:r>
            <a:r>
              <a:rPr lang="en-US" sz="2000" dirty="0" err="1"/>
              <a:t>daripada</a:t>
            </a:r>
            <a:r>
              <a:rPr lang="en-US" sz="2000" dirty="0"/>
              <a:t> </a:t>
            </a:r>
            <a:r>
              <a:rPr lang="en-US" sz="2000" dirty="0" err="1"/>
              <a:t>penilaian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terus</a:t>
            </a:r>
            <a:r>
              <a:rPr lang="en-US" sz="2000" dirty="0"/>
              <a:t> </a:t>
            </a:r>
            <a:r>
              <a:rPr lang="en-US" sz="2000" dirty="0" err="1" smtClean="0"/>
              <a:t>menerus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bercorak</a:t>
            </a:r>
            <a:r>
              <a:rPr lang="en-US" sz="2000" dirty="0" smtClean="0"/>
              <a:t> </a:t>
            </a:r>
            <a:r>
              <a:rPr lang="en-US" sz="2000" dirty="0" err="1"/>
              <a:t>ujian</a:t>
            </a:r>
            <a:r>
              <a:rPr lang="en-US" sz="2000" dirty="0"/>
              <a:t> </a:t>
            </a:r>
            <a:r>
              <a:rPr lang="en-US" sz="2000" dirty="0" err="1"/>
              <a:t>diagnostik</a:t>
            </a:r>
            <a:r>
              <a:rPr lang="en-US" sz="2000" dirty="0"/>
              <a:t> </a:t>
            </a:r>
            <a:r>
              <a:rPr lang="en-US" sz="2000" dirty="0" err="1"/>
              <a:t>yakni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input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yang </a:t>
            </a:r>
            <a:r>
              <a:rPr lang="en-US" sz="2000" dirty="0" err="1"/>
              <a:t>dihadapi</a:t>
            </a:r>
            <a:r>
              <a:rPr lang="en-US" sz="2000" dirty="0"/>
              <a:t> </a:t>
            </a:r>
            <a:r>
              <a:rPr lang="en-US" sz="2000" dirty="0" err="1"/>
              <a:t>murid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mengikuti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dijalankan</a:t>
            </a:r>
            <a:r>
              <a:rPr lang="en-US" sz="2000" dirty="0" smtClean="0"/>
              <a:t> </a:t>
            </a:r>
            <a:r>
              <a:rPr lang="en-US" sz="2000" dirty="0" err="1"/>
              <a:t>sepanjang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pengajaran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maklumat</a:t>
            </a:r>
            <a:r>
              <a:rPr lang="en-US" sz="2000" dirty="0" smtClean="0"/>
              <a:t> </a:t>
            </a:r>
            <a:r>
              <a:rPr lang="en-US" sz="2000" dirty="0"/>
              <a:t>yang </a:t>
            </a:r>
            <a:r>
              <a:rPr lang="en-US" sz="2000" dirty="0" err="1"/>
              <a:t>diperolehi</a:t>
            </a:r>
            <a:r>
              <a:rPr lang="en-US" sz="2000" dirty="0"/>
              <a:t> </a:t>
            </a:r>
            <a:r>
              <a:rPr lang="en-US" sz="2000" dirty="0" err="1"/>
              <a:t>hendaklah</a:t>
            </a:r>
            <a:r>
              <a:rPr lang="en-US" sz="2000" dirty="0"/>
              <a:t>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merta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memperbaiki</a:t>
            </a:r>
            <a:r>
              <a:rPr lang="en-US" sz="2000" dirty="0"/>
              <a:t> </a:t>
            </a:r>
            <a:r>
              <a:rPr lang="en-US" sz="2000" dirty="0" err="1"/>
              <a:t>pengajaran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pembelajaran</a:t>
            </a:r>
            <a:r>
              <a:rPr lang="en-US" sz="2000" dirty="0"/>
              <a:t> agar </a:t>
            </a:r>
            <a:r>
              <a:rPr lang="en-US" sz="2000" dirty="0" err="1"/>
              <a:t>pelajar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guru </a:t>
            </a:r>
            <a:r>
              <a:rPr lang="en-US" sz="2000" dirty="0" err="1"/>
              <a:t>sama-sama</a:t>
            </a:r>
            <a:r>
              <a:rPr lang="en-US" sz="2000" dirty="0"/>
              <a:t> </a:t>
            </a:r>
            <a:r>
              <a:rPr lang="en-US" sz="2000" dirty="0" err="1"/>
              <a:t>memperolehi</a:t>
            </a:r>
            <a:r>
              <a:rPr lang="en-US" sz="2000" dirty="0"/>
              <a:t> </a:t>
            </a:r>
            <a:r>
              <a:rPr lang="en-US" sz="2000" dirty="0" err="1"/>
              <a:t>manfaat</a:t>
            </a:r>
            <a:r>
              <a:rPr lang="en-US" sz="2000" dirty="0"/>
              <a:t> </a:t>
            </a:r>
            <a:r>
              <a:rPr lang="en-US" sz="2000" dirty="0" err="1" smtClean="0"/>
              <a:t>daripadanya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>
              <a:buFont typeface="Wingdings" pitchFamily="2" charset="2"/>
              <a:buChar char="Ø"/>
            </a:pPr>
            <a:r>
              <a:rPr lang="en-US" sz="2000" dirty="0" err="1" smtClean="0"/>
              <a:t>Contoh</a:t>
            </a:r>
            <a:r>
              <a:rPr lang="en-US" sz="2000" dirty="0"/>
              <a:t>: </a:t>
            </a:r>
            <a:r>
              <a:rPr lang="en-US" sz="2000" dirty="0" err="1"/>
              <a:t>sesi</a:t>
            </a:r>
            <a:r>
              <a:rPr lang="en-US" sz="2000" dirty="0"/>
              <a:t> </a:t>
            </a:r>
            <a:r>
              <a:rPr lang="en-US" sz="2000" dirty="0" err="1"/>
              <a:t>soal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, </a:t>
            </a:r>
            <a:r>
              <a:rPr lang="en-US" sz="2000" dirty="0" err="1"/>
              <a:t>latihan</a:t>
            </a:r>
            <a:r>
              <a:rPr lang="en-US" sz="2000" dirty="0"/>
              <a:t> yang </a:t>
            </a:r>
            <a:r>
              <a:rPr lang="en-US" sz="2000" dirty="0" err="1"/>
              <a:t>diberikan</a:t>
            </a:r>
            <a:r>
              <a:rPr lang="en-US" sz="2000" dirty="0"/>
              <a:t> guru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ujian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bilik</a:t>
            </a:r>
            <a:r>
              <a:rPr lang="en-US" sz="2000" dirty="0"/>
              <a:t> </a:t>
            </a:r>
            <a:r>
              <a:rPr lang="en-US" sz="2000" dirty="0" err="1"/>
              <a:t>darjah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gred</a:t>
            </a:r>
            <a:r>
              <a:rPr lang="en-US" sz="2000" dirty="0"/>
              <a:t>.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2819400" y="457200"/>
            <a:ext cx="3352800" cy="137160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PENILAIAN SUMATIF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1447800" y="1828800"/>
            <a:ext cx="6400800" cy="4495800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sumatif</a:t>
            </a:r>
            <a:r>
              <a:rPr lang="en-US" sz="2400" dirty="0"/>
              <a:t>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pengajaran</a:t>
            </a:r>
            <a:r>
              <a:rPr lang="en-US" sz="2400" dirty="0"/>
              <a:t> (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penggal</a:t>
            </a:r>
            <a:r>
              <a:rPr lang="en-US" sz="2400" dirty="0"/>
              <a:t>/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), yang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menilai</a:t>
            </a:r>
            <a:r>
              <a:rPr lang="en-US" sz="2400" dirty="0"/>
              <a:t> </a:t>
            </a:r>
            <a:r>
              <a:rPr lang="en-US" sz="2400" dirty="0" err="1"/>
              <a:t>pencapaian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. </a:t>
            </a:r>
            <a:r>
              <a:rPr lang="en-US" sz="2400" dirty="0" err="1"/>
              <a:t>Berbeza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formatif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menumpukan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penguasaan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tajuk</a:t>
            </a:r>
            <a:r>
              <a:rPr lang="en-US" sz="2400" dirty="0"/>
              <a:t>,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sumatif</a:t>
            </a:r>
            <a:r>
              <a:rPr lang="en-US" sz="2400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pencapaian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penggal</a:t>
            </a:r>
            <a:r>
              <a:rPr lang="en-US" sz="2400" dirty="0"/>
              <a:t> </a:t>
            </a:r>
            <a:r>
              <a:rPr lang="en-US" sz="2400" dirty="0" err="1"/>
              <a:t>persekolahan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yang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keberkesanan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kurikulum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Alternate Process 1"/>
          <p:cNvSpPr/>
          <p:nvPr/>
        </p:nvSpPr>
        <p:spPr>
          <a:xfrm>
            <a:off x="609600" y="609600"/>
            <a:ext cx="7924800" cy="5715000"/>
          </a:xfrm>
          <a:prstGeom prst="flowChartAlternateProcess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/>
              <a:t>Ciri</a:t>
            </a:r>
            <a:r>
              <a:rPr lang="en-US" sz="2400" b="1" dirty="0"/>
              <a:t>- </a:t>
            </a:r>
            <a:r>
              <a:rPr lang="en-US" sz="2400" b="1" dirty="0" err="1"/>
              <a:t>ciri</a:t>
            </a:r>
            <a:r>
              <a:rPr lang="en-US" sz="2400" b="1" dirty="0"/>
              <a:t>: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menumpukan</a:t>
            </a:r>
            <a:r>
              <a:rPr lang="en-US" sz="2400" dirty="0"/>
              <a:t> </a:t>
            </a:r>
            <a:r>
              <a:rPr lang="en-US" sz="2400" dirty="0" err="1"/>
              <a:t>menilai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penguasaan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satu-satu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r>
              <a:rPr lang="en-US" sz="2400" dirty="0" err="1" smtClean="0"/>
              <a:t>pembelajaran</a:t>
            </a:r>
            <a:endParaRPr lang="en-US" sz="2400" dirty="0"/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pencapaian</a:t>
            </a:r>
            <a:r>
              <a:rPr lang="en-US" sz="2400" dirty="0"/>
              <a:t> </a:t>
            </a:r>
            <a:r>
              <a:rPr lang="en-US" sz="2400" dirty="0" err="1"/>
              <a:t>pelajar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penggal</a:t>
            </a:r>
            <a:r>
              <a:rPr lang="en-US" sz="2400" dirty="0"/>
              <a:t> </a:t>
            </a:r>
            <a:r>
              <a:rPr lang="en-US" sz="2400" dirty="0" err="1"/>
              <a:t>persekolahan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keberkesanan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</a:t>
            </a:r>
            <a:r>
              <a:rPr lang="en-US" sz="2400" dirty="0" err="1"/>
              <a:t>kurikulum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keseluruhan</a:t>
            </a:r>
            <a:r>
              <a:rPr lang="en-US" sz="2400" dirty="0"/>
              <a:t>. </a:t>
            </a:r>
            <a:endParaRPr lang="en-US" sz="2400" dirty="0" smtClean="0"/>
          </a:p>
          <a:p>
            <a:pPr algn="ctr"/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wn Arrow Callout 1"/>
          <p:cNvSpPr/>
          <p:nvPr/>
        </p:nvSpPr>
        <p:spPr>
          <a:xfrm>
            <a:off x="1524000" y="228600"/>
            <a:ext cx="6248400" cy="152400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PENILAIAN MENGENALPASTI KESALAHAN SAINS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4" name="Flowchart: Alternate Process 3"/>
          <p:cNvSpPr/>
          <p:nvPr/>
        </p:nvSpPr>
        <p:spPr>
          <a:xfrm>
            <a:off x="457200" y="1981200"/>
            <a:ext cx="8229600" cy="449580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pPr algn="just">
              <a:buFont typeface="Wingdings" pitchFamily="2" charset="2"/>
              <a:buChar char="q"/>
            </a:pPr>
            <a:r>
              <a:rPr lang="en-US" sz="3200" dirty="0" smtClean="0"/>
              <a:t> </a:t>
            </a:r>
            <a:r>
              <a:rPr lang="en-US" sz="3200" dirty="0" err="1" smtClean="0"/>
              <a:t>P</a:t>
            </a:r>
            <a:r>
              <a:rPr lang="en-US" sz="3200" dirty="0" err="1" smtClean="0"/>
              <a:t>enilaian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dijalankan</a:t>
            </a:r>
            <a:r>
              <a:rPr lang="en-US" sz="3200" dirty="0" smtClean="0"/>
              <a:t> </a:t>
            </a:r>
            <a:r>
              <a:rPr lang="en-US" sz="3200" dirty="0" err="1" smtClean="0"/>
              <a:t>bertujuan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mengenalpasti</a:t>
            </a:r>
            <a:r>
              <a:rPr lang="en-US" sz="3200" dirty="0" smtClean="0"/>
              <a:t> </a:t>
            </a:r>
            <a:r>
              <a:rPr lang="en-US" sz="3200" dirty="0" err="1" smtClean="0"/>
              <a:t>kesalahan-kesalahan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dilakukan</a:t>
            </a:r>
            <a:r>
              <a:rPr lang="en-US" sz="3200" dirty="0" smtClean="0"/>
              <a:t> </a:t>
            </a:r>
            <a:r>
              <a:rPr lang="en-US" sz="3200" dirty="0" err="1" smtClean="0"/>
              <a:t>murid</a:t>
            </a:r>
            <a:r>
              <a:rPr lang="en-US" sz="3200" dirty="0" smtClean="0"/>
              <a:t> </a:t>
            </a:r>
            <a:r>
              <a:rPr lang="en-US" sz="3200" dirty="0" err="1" smtClean="0"/>
              <a:t>dari</a:t>
            </a:r>
            <a:r>
              <a:rPr lang="en-US" sz="3200" dirty="0" smtClean="0"/>
              <a:t> </a:t>
            </a:r>
            <a:r>
              <a:rPr lang="en-US" sz="3200" dirty="0" err="1" smtClean="0"/>
              <a:t>aspek</a:t>
            </a:r>
            <a:r>
              <a:rPr lang="en-US" sz="3200" dirty="0" smtClean="0"/>
              <a:t> </a:t>
            </a:r>
            <a:r>
              <a:rPr lang="en-US" sz="3200" dirty="0" err="1" smtClean="0"/>
              <a:t>ejaan</a:t>
            </a:r>
            <a:r>
              <a:rPr lang="en-US" sz="3200" dirty="0" smtClean="0"/>
              <a:t>, </a:t>
            </a:r>
            <a:r>
              <a:rPr lang="en-US" sz="3200" dirty="0" err="1" smtClean="0"/>
              <a:t>konsep</a:t>
            </a:r>
            <a:r>
              <a:rPr lang="en-US" sz="3200" dirty="0" smtClean="0"/>
              <a:t> </a:t>
            </a:r>
            <a:r>
              <a:rPr lang="en-US" sz="3200" dirty="0" err="1" smtClean="0"/>
              <a:t>Sains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sebagainya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algn="just">
              <a:buFont typeface="Wingdings" pitchFamily="2" charset="2"/>
              <a:buChar char="v"/>
            </a:pPr>
            <a:endParaRPr lang="en-US" sz="3200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 smtClean="0"/>
          </a:p>
          <a:p>
            <a:pPr algn="just"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290</TotalTime>
  <Words>612</Words>
  <Application>Microsoft Office PowerPoint</Application>
  <PresentationFormat>On-screen Show 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 KAEDAH KHAS PENGAJARAN DAN PEMBELAJARAN SAINS  (PKB 3108) Penilaian dalam Sains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SEKIAN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37</cp:revision>
  <dcterms:created xsi:type="dcterms:W3CDTF">2011-02-10T14:25:49Z</dcterms:created>
  <dcterms:modified xsi:type="dcterms:W3CDTF">2011-02-22T14:38:17Z</dcterms:modified>
</cp:coreProperties>
</file>