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7" r:id="rId12"/>
    <p:sldId id="265" r:id="rId13"/>
    <p:sldId id="268" r:id="rId14"/>
    <p:sldId id="273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9417-877F-4EB3-A5CB-5FCC99C71100}" type="datetimeFigureOut">
              <a:rPr lang="en-US" smtClean="0"/>
              <a:pPr/>
              <a:t>2/6/2011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406F62-1BED-4F7F-A8A8-F2D92B70B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9417-877F-4EB3-A5CB-5FCC99C71100}" type="datetimeFigureOut">
              <a:rPr lang="en-US" smtClean="0"/>
              <a:pPr/>
              <a:t>2/6/2011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06F62-1BED-4F7F-A8A8-F2D92B70BF5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0406F62-1BED-4F7F-A8A8-F2D92B70B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9417-877F-4EB3-A5CB-5FCC99C71100}" type="datetimeFigureOut">
              <a:rPr lang="en-US" smtClean="0"/>
              <a:pPr/>
              <a:t>2/6/2011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9417-877F-4EB3-A5CB-5FCC99C71100}" type="datetimeFigureOut">
              <a:rPr lang="en-US" smtClean="0"/>
              <a:pPr/>
              <a:t>2/6/2011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0406F62-1BED-4F7F-A8A8-F2D92B70B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9417-877F-4EB3-A5CB-5FCC99C71100}" type="datetimeFigureOut">
              <a:rPr lang="en-US" smtClean="0"/>
              <a:pPr/>
              <a:t>2/6/2011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406F62-1BED-4F7F-A8A8-F2D92B70B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29E9417-877F-4EB3-A5CB-5FCC99C71100}" type="datetimeFigureOut">
              <a:rPr lang="en-US" smtClean="0"/>
              <a:pPr/>
              <a:t>2/6/2011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06F62-1BED-4F7F-A8A8-F2D92B70B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9417-877F-4EB3-A5CB-5FCC99C71100}" type="datetimeFigureOut">
              <a:rPr lang="en-US" smtClean="0"/>
              <a:pPr/>
              <a:t>2/6/2011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0406F62-1BED-4F7F-A8A8-F2D92B70B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9417-877F-4EB3-A5CB-5FCC99C71100}" type="datetimeFigureOut">
              <a:rPr lang="en-US" smtClean="0"/>
              <a:pPr/>
              <a:t>2/6/2011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0406F62-1BED-4F7F-A8A8-F2D92B70BF5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9417-877F-4EB3-A5CB-5FCC99C71100}" type="datetimeFigureOut">
              <a:rPr lang="en-US" smtClean="0"/>
              <a:pPr/>
              <a:t>2/6/2011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406F62-1BED-4F7F-A8A8-F2D92B70BF5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406F62-1BED-4F7F-A8A8-F2D92B70B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9417-877F-4EB3-A5CB-5FCC99C71100}" type="datetimeFigureOut">
              <a:rPr lang="en-US" smtClean="0"/>
              <a:pPr/>
              <a:t>2/6/2011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0406F62-1BED-4F7F-A8A8-F2D92B70B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29E9417-877F-4EB3-A5CB-5FCC99C71100}" type="datetimeFigureOut">
              <a:rPr lang="en-US" smtClean="0"/>
              <a:pPr/>
              <a:t>2/6/2011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29E9417-877F-4EB3-A5CB-5FCC99C71100}" type="datetimeFigureOut">
              <a:rPr lang="en-US" smtClean="0"/>
              <a:pPr/>
              <a:t>2/6/2011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406F62-1BED-4F7F-A8A8-F2D92B70B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4343400"/>
            <a:ext cx="5943600" cy="2514600"/>
          </a:xfrm>
        </p:spPr>
        <p:txBody>
          <a:bodyPr>
            <a:normAutofit/>
          </a:bodyPr>
          <a:lstStyle/>
          <a:p>
            <a:pPr algn="r"/>
            <a:r>
              <a:rPr lang="en-US" sz="24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  <a:cs typeface="Arial" pitchFamily="34" charset="0"/>
              </a:rPr>
              <a:t>DISEDIAKAN OLEH : </a:t>
            </a:r>
          </a:p>
          <a:p>
            <a:pPr algn="r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Arial" pitchFamily="34" charset="0"/>
              </a:rPr>
              <a:t>BESSY BIBIE ANAK NAROK</a:t>
            </a:r>
          </a:p>
          <a:p>
            <a:pPr algn="r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Arial" pitchFamily="34" charset="0"/>
              </a:rPr>
              <a:t>(890223136026)</a:t>
            </a:r>
          </a:p>
          <a:p>
            <a:pPr algn="r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Arial" pitchFamily="34" charset="0"/>
              </a:rPr>
              <a:t>DARINA BT KULABID</a:t>
            </a:r>
          </a:p>
          <a:p>
            <a:pPr algn="r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Arial" pitchFamily="34" charset="0"/>
              </a:rPr>
              <a:t>(890927125464)</a:t>
            </a:r>
          </a:p>
          <a:p>
            <a:pPr algn="r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Arial" pitchFamily="34" charset="0"/>
              </a:rPr>
              <a:t>PISMP PK (BM)/PJ/BI SEM 5 2011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819400"/>
            <a:ext cx="7772400" cy="20574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mpus Sans ITC" pitchFamily="82" charset="0"/>
              </a:rPr>
              <a:t>KAEDAH KHAS PENGAJARAN DAN PEMBELAJARAN SAINS </a:t>
            </a:r>
            <a:b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mpus Sans ITC" pitchFamily="82" charset="0"/>
              </a:rPr>
            </a:b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mpus Sans ITC" pitchFamily="82" charset="0"/>
              </a:rPr>
              <a:t>(PKB 3110)</a:t>
            </a:r>
            <a:r>
              <a:rPr lang="en-US" sz="2400" dirty="0" smtClean="0">
                <a:latin typeface="Arial Black" pitchFamily="34" charset="0"/>
              </a:rPr>
              <a:t/>
            </a:r>
            <a:br>
              <a:rPr lang="en-US" sz="2400" dirty="0" smtClean="0">
                <a:latin typeface="Arial Black" pitchFamily="34" charset="0"/>
              </a:rPr>
            </a:br>
            <a:endParaRPr lang="en-US" sz="2400" dirty="0">
              <a:latin typeface="Arial Black" pitchFamily="34" charset="0"/>
            </a:endParaRPr>
          </a:p>
        </p:txBody>
      </p:sp>
      <p:pic>
        <p:nvPicPr>
          <p:cNvPr id="4" name="Picture 3" descr="Logo IPG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33400"/>
            <a:ext cx="762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Logo Nama IPG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609600"/>
            <a:ext cx="6705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762000" y="533400"/>
            <a:ext cx="76200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457200"/>
            <a:ext cx="990600" cy="762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676400" y="609600"/>
            <a:ext cx="152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676400" y="609600"/>
            <a:ext cx="6934200" cy="4571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" y="1524000"/>
            <a:ext cx="228600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752600" y="1524000"/>
            <a:ext cx="76200" cy="3048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09600" y="1676400"/>
            <a:ext cx="304800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752600" y="1524000"/>
            <a:ext cx="45719" cy="533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4. BERKOMUNIKASI (COMMUNICATING)</a:t>
            </a:r>
            <a:endParaRPr lang="en-US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828800"/>
            <a:ext cx="8503920" cy="4270248"/>
          </a:xfrm>
        </p:spPr>
        <p:txBody>
          <a:bodyPr>
            <a:normAutofit/>
          </a:bodyPr>
          <a:lstStyle/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Kemahiran yang merujuk kepada kebolehan menerima, memilih dan mempersembahkan maklumat atau idea dalam pelbagai bentuk.</a:t>
            </a:r>
          </a:p>
          <a:p>
            <a:endParaRPr lang="ms-MY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proses ini melibatkan perpindahan data; data boleh dipindahkan melalui percakapan, penulisan, graf, rajah, lukisan, peta atau pun formula; kemahiran seperti menyoal, berbincang, memberi penerangan juga adalah kemahiran berkomunikasi.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>
              <a:buNone/>
            </a:pPr>
            <a:endParaRPr lang="en-US" sz="4400" dirty="0" smtClean="0">
              <a:latin typeface="Monotype Corsiva" pitchFamily="66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447800"/>
          </a:xfrm>
        </p:spPr>
        <p:txBody>
          <a:bodyPr>
            <a:noAutofit/>
          </a:bodyPr>
          <a:lstStyle/>
          <a:p>
            <a:r>
              <a:rPr lang="ms-MY" sz="4400" dirty="0" smtClean="0">
                <a:solidFill>
                  <a:schemeClr val="tx1"/>
                </a:solidFill>
                <a:latin typeface="Monotype Corsiva" pitchFamily="66" charset="0"/>
              </a:rPr>
              <a:t>(Petunjuk untuk berkomunikasi)</a:t>
            </a:r>
            <a:br>
              <a:rPr lang="ms-MY" sz="4400" dirty="0" smtClean="0">
                <a:solidFill>
                  <a:schemeClr val="tx1"/>
                </a:solidFill>
                <a:latin typeface="Monotype Corsiva" pitchFamily="66" charset="0"/>
              </a:rPr>
            </a:b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828800"/>
            <a:ext cx="8503920" cy="4270248"/>
          </a:xfrm>
        </p:spPr>
        <p:txBody>
          <a:bodyPr/>
          <a:lstStyle/>
          <a:p>
            <a:pPr marL="514350" indent="-514350">
              <a:buNone/>
            </a:pPr>
            <a:r>
              <a:rPr lang="ms-MY" dirty="0" smtClean="0"/>
              <a:t>1</a:t>
            </a:r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Kenal pasti ciri umum sekumpulan item</a:t>
            </a:r>
          </a:p>
          <a:p>
            <a:pPr marL="514350" indent="-514350">
              <a:buAutoNum type="arabicPeriod"/>
            </a:pPr>
            <a:endParaRPr lang="ms-MY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Bercakap, mendengar atau menulis atau   menjelaskan idea atau makna kepada rakan.</a:t>
            </a:r>
          </a:p>
          <a:p>
            <a:pPr>
              <a:buNone/>
            </a:pPr>
            <a:endParaRPr lang="ms-MY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Merekod maklumat daripada kajian.</a:t>
            </a:r>
          </a:p>
          <a:p>
            <a:pPr>
              <a:buNone/>
            </a:pPr>
            <a:endParaRPr lang="ms-MY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Meneliti maklumat yang ingin disampaikan.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4000"/>
            <a:ext cx="8503920" cy="45750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5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Memilih cara atau alat komunikasi yang bersesuaian.</a:t>
            </a:r>
          </a:p>
          <a:p>
            <a:pPr>
              <a:buNone/>
            </a:pPr>
            <a:endParaRPr lang="ms-MY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Menyediakan bahan yang diperlukan untuk penyampaian.</a:t>
            </a:r>
          </a:p>
          <a:p>
            <a:pPr>
              <a:buNone/>
            </a:pPr>
            <a:endParaRPr lang="ms-MY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Menggunakan bahan rujukan.</a:t>
            </a:r>
          </a:p>
          <a:p>
            <a:pPr>
              <a:buNone/>
            </a:pPr>
            <a:endParaRPr lang="ms-MY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Menentukan sasaran yang akan menerima maklumat.</a:t>
            </a:r>
          </a:p>
          <a:p>
            <a:pPr>
              <a:buNone/>
            </a:pPr>
            <a:endParaRPr lang="ms-MY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5. MENGGUNAKAN PERKAITAN ANTARA RUANG DAN MASA</a:t>
            </a:r>
            <a:b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</a:b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(USING THE RELATIONSHIP OF SPACE AND TIME)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981200"/>
            <a:ext cx="8503920" cy="4648200"/>
          </a:xfrm>
        </p:spPr>
        <p:txBody>
          <a:bodyPr/>
          <a:lstStyle/>
          <a:p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Sains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Contohnya</a:t>
            </a:r>
            <a:r>
              <a:rPr lang="en-US" dirty="0" smtClean="0"/>
              <a:t>: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Mengenalpasti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mengikut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.</a:t>
            </a:r>
          </a:p>
        </p:txBody>
      </p:sp>
      <p:sp>
        <p:nvSpPr>
          <p:cNvPr id="4" name="Oval 3"/>
          <p:cNvSpPr/>
          <p:nvPr/>
        </p:nvSpPr>
        <p:spPr>
          <a:xfrm>
            <a:off x="1676400" y="3657600"/>
            <a:ext cx="609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800600" y="2895600"/>
            <a:ext cx="609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7" name="Straight Arrow Connector 6"/>
          <p:cNvCxnSpPr>
            <a:stCxn id="4" idx="6"/>
            <a:endCxn id="5" idx="2"/>
          </p:cNvCxnSpPr>
          <p:nvPr/>
        </p:nvCxnSpPr>
        <p:spPr>
          <a:xfrm flipV="1">
            <a:off x="2286000" y="3124200"/>
            <a:ext cx="25146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505200" y="3886200"/>
            <a:ext cx="4876800" cy="1295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‘B’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Proses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memperihal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/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menunjuk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lokasi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,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arah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,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bentuk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,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saiz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sesuatu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objek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dan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perubahan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mengikut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masa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.</a:t>
            </a:r>
          </a:p>
          <a:p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</a:endParaRPr>
          </a:p>
          <a:p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Contohnya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: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</a:endParaRPr>
          </a:p>
          <a:p>
            <a:pPr lvl="1"/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Penyemaian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biji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kacang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murid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diminta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untuk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mengukur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ketinggian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anak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benih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kacang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setiap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hari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selama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seminggu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.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6. MENDEFINISIKAN SECARA OPERASI</a:t>
            </a:r>
            <a:b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</a:b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(OPERATIONAL DEFINITION) </a:t>
            </a:r>
            <a:endParaRPr lang="en-US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295400"/>
            <a:ext cx="8991600" cy="5562600"/>
          </a:xfrm>
        </p:spPr>
        <p:txBody>
          <a:bodyPr/>
          <a:lstStyle/>
          <a:p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Maksud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1"/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mengklasifikasikan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sesuatu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menggunakan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sukatan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sesuai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lvl="1">
              <a:buNone/>
            </a:pP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Contoh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1"/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Berat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sesuatu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objek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&gt; g, kg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Panjang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&gt; m, mm, cm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isipadu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&gt; l, ml</a:t>
            </a:r>
          </a:p>
          <a:p>
            <a:pPr lvl="1">
              <a:buNone/>
            </a:pPr>
            <a:endParaRPr lang="en-US" sz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Juga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merupakan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satu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proses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untuk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merubah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suatu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sukatan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kepada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unit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sukatan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lain.</a:t>
            </a:r>
          </a:p>
          <a:p>
            <a:pPr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 (300 g &gt; 0.3kg)</a:t>
            </a:r>
          </a:p>
          <a:p>
            <a:endParaRPr lang="en-US" sz="3200" dirty="0" smtClean="0"/>
          </a:p>
          <a:p>
            <a:pPr lvl="1">
              <a:buNone/>
            </a:pP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10668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7. KEMAHIRAN EKSPERIMEN</a:t>
            </a:r>
            <a:b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</a:b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(EXPERIMENT SKILLS)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Kemahiran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ini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adalah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berdasarkan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kepada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6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langkah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iaitu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:</a:t>
            </a:r>
          </a:p>
          <a:p>
            <a:pPr>
              <a:buNone/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" pitchFamily="18" charset="0"/>
            </a:endParaRPr>
          </a:p>
          <a:p>
            <a:pPr lvl="1"/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Pemerhatian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(observation)</a:t>
            </a:r>
          </a:p>
          <a:p>
            <a:pPr lvl="1"/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Komunikasi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(communication)</a:t>
            </a:r>
          </a:p>
          <a:p>
            <a:pPr lvl="1"/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Pengkelasan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(classification)</a:t>
            </a:r>
          </a:p>
          <a:p>
            <a:pPr lvl="1"/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Sukatan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(measurement)</a:t>
            </a:r>
          </a:p>
          <a:p>
            <a:pPr lvl="1"/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Inferens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(inference)</a:t>
            </a:r>
          </a:p>
          <a:p>
            <a:pPr lvl="1"/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Jangkaan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Awal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(prediction)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Biasanya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digunakan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untuk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melaksanakan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sesuatu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eksperimen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.</a:t>
            </a:r>
          </a:p>
          <a:p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" pitchFamily="18" charset="0"/>
            </a:endParaRPr>
          </a:p>
          <a:p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Langkah-langkah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ini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membolehkan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seseorang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murid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untuk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membuat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satu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penyataan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(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hipotesis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)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dan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kemudiannya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membuktikan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penyataan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tersebut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adalah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benar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atau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salah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.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667000"/>
            <a:ext cx="7772400" cy="2209800"/>
          </a:xfrm>
        </p:spPr>
        <p:txBody>
          <a:bodyPr>
            <a:noAutofit/>
          </a:bodyPr>
          <a:lstStyle/>
          <a:p>
            <a:r>
              <a:rPr lang="en-US" sz="10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mpus Sans ITC" pitchFamily="82" charset="0"/>
              </a:rPr>
              <a:t>TAMAT</a:t>
            </a:r>
            <a:endParaRPr lang="en-US" sz="100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mpus Sans ITC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14478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  <a:cs typeface="Arial" pitchFamily="34" charset="0"/>
              </a:rPr>
              <a:t>MENGENALPASTI KEMAHIRAN ASAS YANG BERKAITAN DENGAN PROSES SAINS :</a:t>
            </a:r>
            <a:r>
              <a:rPr 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  <a:cs typeface="Arial" pitchFamily="34" charset="0"/>
              </a:rPr>
              <a:t/>
            </a:r>
            <a:br>
              <a:rPr 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  <a:cs typeface="Arial" pitchFamily="34" charset="0"/>
              </a:rPr>
            </a:b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752600"/>
            <a:ext cx="8503920" cy="4346448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Arial" pitchFamily="34" charset="0"/>
              </a:rPr>
              <a:t>PEMERHATIAN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Arial" pitchFamily="34" charset="0"/>
              </a:rPr>
              <a:t>MENGELAS 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Arial" pitchFamily="34" charset="0"/>
              </a:rPr>
              <a:t>MENGUKUR DAN MENGGUNAKAN NOMBOR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Arial" pitchFamily="34" charset="0"/>
              </a:rPr>
              <a:t>BERKOMUNIKASI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Arial" pitchFamily="34" charset="0"/>
              </a:rPr>
              <a:t>MENGGUNAKAN PERHUBUNGAN MASA DAN RUANG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Arial" pitchFamily="34" charset="0"/>
              </a:rPr>
              <a:t>MENDEFINISI SECARA OPERASI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Arial" pitchFamily="34" charset="0"/>
              </a:rPr>
              <a:t>KEMAHIRAN EKSPERIMEN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1. PEMERHATIAN (OBSERVATION)</a:t>
            </a:r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752600"/>
            <a:ext cx="8503920" cy="4346448"/>
          </a:xfrm>
        </p:spPr>
        <p:txBody>
          <a:bodyPr>
            <a:normAutofit lnSpcReduction="10000"/>
          </a:bodyPr>
          <a:lstStyle/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Proses mengumpul maklumat tentang objek dan fenomena menggunakan sebahagian atau semua deria. </a:t>
            </a:r>
          </a:p>
          <a:p>
            <a:pPr>
              <a:buNone/>
            </a:pPr>
            <a:endParaRPr lang="ms-MY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Pemerhatian boleh dibuat secara langsung dengan pancaindera atau pun secara tidak langsung melalui peralatan sains.</a:t>
            </a:r>
          </a:p>
          <a:p>
            <a:pPr>
              <a:buNone/>
            </a:pPr>
            <a:endParaRPr lang="ms-MY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Pengetahuan konsep diperlukan dalam pemilihan dan penaksiran pemerhatian yang dibuat.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ms-MY" sz="4400" dirty="0" smtClean="0">
                <a:solidFill>
                  <a:schemeClr val="tx1"/>
                </a:solidFill>
                <a:latin typeface="Monotype Corsiva" pitchFamily="66" charset="0"/>
                <a:cs typeface="Arial" pitchFamily="34" charset="0"/>
              </a:rPr>
              <a:t>(petunjuk untuk membuat pemerhatian )</a:t>
            </a:r>
            <a:endParaRPr lang="ms-MY" sz="4400" dirty="0">
              <a:solidFill>
                <a:schemeClr val="tx1"/>
              </a:solidFill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828800"/>
            <a:ext cx="8503920" cy="4800600"/>
          </a:xfrm>
        </p:spPr>
        <p:txBody>
          <a:bodyPr>
            <a:normAutofit/>
          </a:bodyPr>
          <a:lstStyle/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Mengenal pasti ciri dan kualiti sesuatu konsep.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Mengenal ciri-ciri yang ganjil atau yang mempunyai kelainan.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Memperihalkan perbezaan dan persamaan yang dikesani.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Memperihal akan perubahan yang berlaku.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Mengenal pasti tertib sesuatu kejadian yang berlaku.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Menggunakan alat bagi membantu deria untuk membuat kajian terperinci.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2. PENGELASAN (CLASSIFYING)</a:t>
            </a:r>
            <a:endParaRPr lang="en-US" sz="4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905000"/>
            <a:ext cx="8503920" cy="4194048"/>
          </a:xfrm>
        </p:spPr>
        <p:txBody>
          <a:bodyPr/>
          <a:lstStyle/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Proses memerhati dan mengenal pasti perbezaan dan persamaan antara objek atau fenomena berdasarkan ciri atau sifat yang sepunya.</a:t>
            </a:r>
          </a:p>
          <a:p>
            <a:endParaRPr lang="ms-MY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melibatkan penyusunan objek atau perkara yang berlaku mengikut ciri-cirinya.</a:t>
            </a:r>
          </a:p>
          <a:p>
            <a:endParaRPr lang="ms-MY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Mengasingkan dan mengumpul objek atau fenomena kepada kumpulan masing-masing.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ms-MY" sz="4400" dirty="0" smtClean="0">
                <a:solidFill>
                  <a:schemeClr val="tx1"/>
                </a:solidFill>
                <a:latin typeface="Monotype Corsiva" pitchFamily="66" charset="0"/>
              </a:rPr>
              <a:t>(petunjuk untuk pengelasan)</a:t>
            </a:r>
            <a:endParaRPr lang="ms-MY" sz="4400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828800"/>
            <a:ext cx="8503920" cy="4270248"/>
          </a:xfrm>
        </p:spPr>
        <p:txBody>
          <a:bodyPr/>
          <a:lstStyle/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Kenal pasti ciri umum sekumpulan item.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Beri nama kepada kumpulan item itu.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Kenal pasti ciri lain.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Memasukkan item berciri sama ke dalam kumpulan yang lebih kecil.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Ulangi langkah di atas sehingga semua</a:t>
            </a:r>
            <a:b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item dapat dikumpulkan dalam suatu</a:t>
            </a:r>
            <a:b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kumpulan.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10668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3. MENGUKUR DAN MENGGUNAKAN NOMBOR</a:t>
            </a:r>
            <a:b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</a:b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(MEASURING AND USING NUMBERS)</a:t>
            </a:r>
            <a:endParaRPr lang="en-US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503920" cy="5026152"/>
          </a:xfrm>
        </p:spPr>
        <p:txBody>
          <a:bodyPr>
            <a:normAutofit/>
          </a:bodyPr>
          <a:lstStyle/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Kebolehan membuat pemerhatian secara kuantitatif yang melibatkan penggunaan alat piawai.</a:t>
            </a:r>
          </a:p>
          <a:p>
            <a:endParaRPr lang="ms-MY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Pengukuran : proses ini akan menyusunkan objek atau perkara melalui magnitud seperti panjang, luas, isipadu dan jisim; proses ini melibatkan penggunaan peralatan sains.</a:t>
            </a:r>
          </a:p>
          <a:p>
            <a:endParaRPr lang="ms-MY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Menggunakan nombor : proses ini diperlukan untuk membuat pengukuran atau membuat perbandingan serta untuk menyusunkan objek.</a:t>
            </a:r>
          </a:p>
          <a:p>
            <a:endParaRPr lang="ms-MY" dirty="0" smtClean="0"/>
          </a:p>
          <a:p>
            <a:pPr>
              <a:buNone/>
            </a:pPr>
            <a:endParaRPr lang="ms-MY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676400"/>
          </a:xfrm>
        </p:spPr>
        <p:txBody>
          <a:bodyPr>
            <a:normAutofit fontScale="90000"/>
          </a:bodyPr>
          <a:lstStyle/>
          <a:p>
            <a:r>
              <a:rPr lang="ms-MY" sz="4900" dirty="0" smtClean="0">
                <a:solidFill>
                  <a:schemeClr val="tx1"/>
                </a:solidFill>
                <a:latin typeface="Monotype Corsiva" pitchFamily="66" charset="0"/>
              </a:rPr>
              <a:t/>
            </a:r>
            <a:br>
              <a:rPr lang="ms-MY" sz="4900" dirty="0" smtClean="0">
                <a:solidFill>
                  <a:schemeClr val="tx1"/>
                </a:solidFill>
                <a:latin typeface="Monotype Corsiva" pitchFamily="66" charset="0"/>
              </a:rPr>
            </a:br>
            <a:r>
              <a:rPr lang="ms-MY" sz="4900" dirty="0" smtClean="0">
                <a:solidFill>
                  <a:schemeClr val="tx1"/>
                </a:solidFill>
                <a:latin typeface="Monotype Corsiva" pitchFamily="66" charset="0"/>
              </a:rPr>
              <a:t/>
            </a:r>
            <a:br>
              <a:rPr lang="ms-MY" sz="4900" dirty="0" smtClean="0">
                <a:solidFill>
                  <a:schemeClr val="tx1"/>
                </a:solidFill>
                <a:latin typeface="Monotype Corsiva" pitchFamily="66" charset="0"/>
              </a:rPr>
            </a:br>
            <a:r>
              <a:rPr lang="ms-MY" sz="4900" dirty="0" smtClean="0">
                <a:solidFill>
                  <a:schemeClr val="tx1"/>
                </a:solidFill>
                <a:latin typeface="Monotype Corsiva" pitchFamily="66" charset="0"/>
              </a:rPr>
              <a:t>(Petunjuk untuk mengukur dan menggunakan nombor) </a:t>
            </a:r>
            <a:r>
              <a:rPr lang="ms-MY" sz="3600" dirty="0" smtClean="0">
                <a:latin typeface="Monotype Corsiva" pitchFamily="66" charset="0"/>
              </a:rPr>
              <a:t/>
            </a:r>
            <a:br>
              <a:rPr lang="ms-MY" sz="3600" dirty="0" smtClean="0">
                <a:latin typeface="Monotype Corsiva" pitchFamily="66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981200"/>
            <a:ext cx="8503920" cy="4117848"/>
          </a:xfrm>
        </p:spPr>
        <p:txBody>
          <a:bodyPr/>
          <a:lstStyle/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Boleh mengira dan membandingkan bilangan item di dalam kumpulan yang berlainan.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Menggunakan nombor untuk merekod fenomena.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Membandingkan objek-objek menggunakan nombor.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Menggunakan alat dengan betul.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Mencatat bacaan dengan tepat.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828800"/>
            <a:ext cx="8503920" cy="4270248"/>
          </a:xfrm>
        </p:spPr>
        <p:txBody>
          <a:bodyPr/>
          <a:lstStyle/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Mencatat unit dengan betul.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Memilih dan menggunakan unit yang piawai dengan betul.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Membandingkan masa, jarak, luas dan isi padu dengan unit yang berkaitan.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Boleh mengenal pola dalam jadual-jadual nombor.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Menentukan kejituan ukuran tertentu.</a:t>
            </a:r>
          </a:p>
          <a:p>
            <a:r>
              <a:rPr lang="ms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Menggunakan skala dan menerangkan nisbah.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299</TotalTime>
  <Words>704</Words>
  <Application>Microsoft Office PowerPoint</Application>
  <PresentationFormat>On-screen Show (4:3)</PresentationFormat>
  <Paragraphs>141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Civic</vt:lpstr>
      <vt:lpstr>KAEDAH KHAS PENGAJARAN DAN PEMBELAJARAN SAINS  (PKB 3110) </vt:lpstr>
      <vt:lpstr>MENGENALPASTI KEMAHIRAN ASAS YANG BERKAITAN DENGAN PROSES SAINS : </vt:lpstr>
      <vt:lpstr>1. PEMERHATIAN (OBSERVATION)</vt:lpstr>
      <vt:lpstr>(petunjuk untuk membuat pemerhatian )</vt:lpstr>
      <vt:lpstr>2. PENGELASAN (CLASSIFYING)</vt:lpstr>
      <vt:lpstr>(petunjuk untuk pengelasan)</vt:lpstr>
      <vt:lpstr>3. MENGUKUR DAN MENGGUNAKAN NOMBOR (MEASURING AND USING NUMBERS)</vt:lpstr>
      <vt:lpstr>  (Petunjuk untuk mengukur dan menggunakan nombor)  </vt:lpstr>
      <vt:lpstr>Slide 9</vt:lpstr>
      <vt:lpstr>4. BERKOMUNIKASI (COMMUNICATING)</vt:lpstr>
      <vt:lpstr>(Petunjuk untuk berkomunikasi) </vt:lpstr>
      <vt:lpstr>Slide 12</vt:lpstr>
      <vt:lpstr>5. MENGGUNAKAN PERKAITAN ANTARA RUANG DAN MASA (USING THE RELATIONSHIP OF SPACE AND TIME)</vt:lpstr>
      <vt:lpstr>Slide 14</vt:lpstr>
      <vt:lpstr>6. MENDEFINISIKAN SECARA OPERASI (OPERATIONAL DEFINITION) </vt:lpstr>
      <vt:lpstr>7. KEMAHIRAN EKSPERIMEN (EXPERIMENT SKILLS)</vt:lpstr>
      <vt:lpstr>Slide 17</vt:lpstr>
      <vt:lpstr>TAMAT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36</cp:revision>
  <dcterms:created xsi:type="dcterms:W3CDTF">2011-01-21T04:52:06Z</dcterms:created>
  <dcterms:modified xsi:type="dcterms:W3CDTF">2011-02-06T16:09:12Z</dcterms:modified>
</cp:coreProperties>
</file>