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96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6342E-AA2D-48F4-A619-D6EA91CF9051}" type="datetimeFigureOut">
              <a:rPr lang="en-US" smtClean="0"/>
              <a:pPr/>
              <a:t>10/20/2011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E1D5E-6F80-40A0-878F-7ECA69AFE79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6342E-AA2D-48F4-A619-D6EA91CF9051}" type="datetimeFigureOut">
              <a:rPr lang="en-US" smtClean="0"/>
              <a:pPr/>
              <a:t>10/20/2011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E1D5E-6F80-40A0-878F-7ECA69AFE79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6342E-AA2D-48F4-A619-D6EA91CF9051}" type="datetimeFigureOut">
              <a:rPr lang="en-US" smtClean="0"/>
              <a:pPr/>
              <a:t>10/20/2011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E1D5E-6F80-40A0-878F-7ECA69AFE79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6342E-AA2D-48F4-A619-D6EA91CF9051}" type="datetimeFigureOut">
              <a:rPr lang="en-US" smtClean="0"/>
              <a:pPr/>
              <a:t>10/20/2011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E1D5E-6F80-40A0-878F-7ECA69AFE79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6342E-AA2D-48F4-A619-D6EA91CF9051}" type="datetimeFigureOut">
              <a:rPr lang="en-US" smtClean="0"/>
              <a:pPr/>
              <a:t>10/20/2011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E1D5E-6F80-40A0-878F-7ECA69AFE79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6342E-AA2D-48F4-A619-D6EA91CF9051}" type="datetimeFigureOut">
              <a:rPr lang="en-US" smtClean="0"/>
              <a:pPr/>
              <a:t>10/20/2011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E1D5E-6F80-40A0-878F-7ECA69AFE79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6342E-AA2D-48F4-A619-D6EA91CF9051}" type="datetimeFigureOut">
              <a:rPr lang="en-US" smtClean="0"/>
              <a:pPr/>
              <a:t>10/20/2011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E1D5E-6F80-40A0-878F-7ECA69AFE79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6342E-AA2D-48F4-A619-D6EA91CF9051}" type="datetimeFigureOut">
              <a:rPr lang="en-US" smtClean="0"/>
              <a:pPr/>
              <a:t>10/20/2011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E1D5E-6F80-40A0-878F-7ECA69AFE79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6342E-AA2D-48F4-A619-D6EA91CF9051}" type="datetimeFigureOut">
              <a:rPr lang="en-US" smtClean="0"/>
              <a:pPr/>
              <a:t>10/20/2011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E1D5E-6F80-40A0-878F-7ECA69AFE79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6342E-AA2D-48F4-A619-D6EA91CF9051}" type="datetimeFigureOut">
              <a:rPr lang="en-US" smtClean="0"/>
              <a:pPr/>
              <a:t>10/20/2011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E1D5E-6F80-40A0-878F-7ECA69AFE79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6342E-AA2D-48F4-A619-D6EA91CF9051}" type="datetimeFigureOut">
              <a:rPr lang="en-US" smtClean="0"/>
              <a:pPr/>
              <a:t>10/20/2011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4BBE1D5E-6F80-40A0-878F-7ECA69AFE79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916342E-AA2D-48F4-A619-D6EA91CF9051}" type="datetimeFigureOut">
              <a:rPr lang="en-US" smtClean="0"/>
              <a:pPr/>
              <a:t>10/20/2011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BBE1D5E-6F80-40A0-878F-7ECA69AFE795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PRINSIP DAN ETIKA KERJA SOSIAL DI PELBAGAI PERINGKAT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endParaRPr lang="en-US" dirty="0" smtClean="0"/>
          </a:p>
          <a:p>
            <a:r>
              <a:rPr lang="en-US" dirty="0" smtClean="0"/>
              <a:t>MOHD IKHWAN SYAZWAN BIN MOHD SHABRI</a:t>
            </a:r>
          </a:p>
          <a:p>
            <a:r>
              <a:rPr lang="en-US" dirty="0" smtClean="0"/>
              <a:t>ARMAN SHAHRANI BIN SHOHANI</a:t>
            </a:r>
          </a:p>
          <a:p>
            <a:r>
              <a:rPr lang="en-US" dirty="0" smtClean="0"/>
              <a:t>PISMP 6 F(PENDIDIKAN KHAS)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Prinsip-prinsip</a:t>
            </a:r>
            <a:r>
              <a:rPr lang="en-US" dirty="0" smtClean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diorientasikan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arah</a:t>
            </a:r>
            <a:r>
              <a:rPr lang="en-US" dirty="0"/>
              <a:t> </a:t>
            </a:r>
            <a:r>
              <a:rPr lang="en-US" dirty="0" err="1"/>
              <a:t>nilai-nilai</a:t>
            </a:r>
            <a:r>
              <a:rPr lang="en-US" dirty="0"/>
              <a:t> </a:t>
            </a:r>
            <a:r>
              <a:rPr lang="en-US" dirty="0" err="1"/>
              <a:t>profesional</a:t>
            </a:r>
            <a:r>
              <a:rPr lang="en-US" dirty="0"/>
              <a:t> </a:t>
            </a:r>
            <a:r>
              <a:rPr lang="en-US" dirty="0" err="1"/>
              <a:t>iaitu</a:t>
            </a:r>
            <a:r>
              <a:rPr lang="en-US" dirty="0"/>
              <a:t>: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>
            <a:normAutofit/>
          </a:bodyPr>
          <a:lstStyle/>
          <a:p>
            <a:endParaRPr lang="en-US" dirty="0" smtClean="0"/>
          </a:p>
          <a:p>
            <a:endParaRPr lang="en-US" dirty="0"/>
          </a:p>
          <a:p>
            <a:pPr>
              <a:lnSpc>
                <a:spcPct val="150000"/>
              </a:lnSpc>
            </a:pPr>
            <a:r>
              <a:rPr lang="en-US" dirty="0" smtClean="0"/>
              <a:t> </a:t>
            </a:r>
            <a:r>
              <a:rPr lang="en-US" sz="1900" dirty="0" err="1">
                <a:latin typeface="Arial" pitchFamily="34" charset="0"/>
                <a:cs typeface="Arial" pitchFamily="34" charset="0"/>
              </a:rPr>
              <a:t>Menjamin</a:t>
            </a:r>
            <a:r>
              <a:rPr lang="en-US" sz="1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900" dirty="0" err="1">
                <a:latin typeface="Arial" pitchFamily="34" charset="0"/>
                <a:cs typeface="Arial" pitchFamily="34" charset="0"/>
              </a:rPr>
              <a:t>pencapaian</a:t>
            </a:r>
            <a:r>
              <a:rPr lang="en-US" sz="1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9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1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900" dirty="0" err="1">
                <a:latin typeface="Arial" pitchFamily="34" charset="0"/>
                <a:cs typeface="Arial" pitchFamily="34" charset="0"/>
              </a:rPr>
              <a:t>terjangkaunya</a:t>
            </a:r>
            <a:r>
              <a:rPr lang="en-US" sz="1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900" dirty="0" err="1">
                <a:latin typeface="Arial" pitchFamily="34" charset="0"/>
                <a:cs typeface="Arial" pitchFamily="34" charset="0"/>
              </a:rPr>
              <a:t>kemudahan</a:t>
            </a:r>
            <a:r>
              <a:rPr lang="en-US" sz="1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900" dirty="0" err="1">
                <a:latin typeface="Arial" pitchFamily="34" charset="0"/>
                <a:cs typeface="Arial" pitchFamily="34" charset="0"/>
              </a:rPr>
              <a:t>perkhidmatan-perkhidmatan</a:t>
            </a:r>
            <a:r>
              <a:rPr lang="en-US" sz="1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900" dirty="0" err="1">
                <a:latin typeface="Arial" pitchFamily="34" charset="0"/>
                <a:cs typeface="Arial" pitchFamily="34" charset="0"/>
              </a:rPr>
              <a:t>sosial</a:t>
            </a:r>
            <a:r>
              <a:rPr lang="en-US" sz="1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9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1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900" dirty="0" err="1" smtClean="0">
                <a:latin typeface="Arial" pitchFamily="34" charset="0"/>
                <a:cs typeface="Arial" pitchFamily="34" charset="0"/>
              </a:rPr>
              <a:t>sarananya</a:t>
            </a:r>
            <a:r>
              <a:rPr lang="en-US" sz="1900" dirty="0">
                <a:latin typeface="Arial" pitchFamily="34" charset="0"/>
                <a:cs typeface="Arial" pitchFamily="34" charset="0"/>
              </a:rPr>
              <a:t>. </a:t>
            </a:r>
          </a:p>
          <a:p>
            <a:pPr>
              <a:lnSpc>
                <a:spcPct val="150000"/>
              </a:lnSpc>
            </a:pPr>
            <a:r>
              <a:rPr lang="sv-SE" sz="1900" dirty="0" smtClean="0">
                <a:latin typeface="Arial" pitchFamily="34" charset="0"/>
                <a:cs typeface="Arial" pitchFamily="34" charset="0"/>
              </a:rPr>
              <a:t>Peka </a:t>
            </a:r>
            <a:r>
              <a:rPr lang="sv-SE" sz="1900" dirty="0">
                <a:latin typeface="Arial" pitchFamily="34" charset="0"/>
                <a:cs typeface="Arial" pitchFamily="34" charset="0"/>
              </a:rPr>
              <a:t>terhadap integriti persekitaran, mengakui kedudukan simbolis, serta mampu mendorong identitinya. </a:t>
            </a:r>
          </a:p>
          <a:p>
            <a:pPr>
              <a:lnSpc>
                <a:spcPct val="150000"/>
              </a:lnSpc>
            </a:pPr>
            <a:r>
              <a:rPr lang="en-US" sz="1900" dirty="0" err="1" smtClean="0">
                <a:latin typeface="Arial" pitchFamily="34" charset="0"/>
                <a:cs typeface="Arial" pitchFamily="34" charset="0"/>
              </a:rPr>
              <a:t>Peka</a:t>
            </a:r>
            <a:r>
              <a:rPr lang="en-US" sz="19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900" dirty="0" err="1">
                <a:latin typeface="Arial" pitchFamily="34" charset="0"/>
                <a:cs typeface="Arial" pitchFamily="34" charset="0"/>
              </a:rPr>
              <a:t>terhadap</a:t>
            </a:r>
            <a:r>
              <a:rPr lang="en-US" sz="1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900" dirty="0" err="1">
                <a:latin typeface="Arial" pitchFamily="34" charset="0"/>
                <a:cs typeface="Arial" pitchFamily="34" charset="0"/>
              </a:rPr>
              <a:t>rakan</a:t>
            </a:r>
            <a:r>
              <a:rPr lang="en-US" sz="1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900" dirty="0" err="1">
                <a:latin typeface="Arial" pitchFamily="34" charset="0"/>
                <a:cs typeface="Arial" pitchFamily="34" charset="0"/>
              </a:rPr>
              <a:t>sejawat</a:t>
            </a:r>
            <a:r>
              <a:rPr lang="en-US" sz="19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1900" dirty="0" err="1">
                <a:latin typeface="Arial" pitchFamily="34" charset="0"/>
                <a:cs typeface="Arial" pitchFamily="34" charset="0"/>
              </a:rPr>
              <a:t>peribadi-peribadi</a:t>
            </a:r>
            <a:r>
              <a:rPr lang="en-US" sz="1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900" dirty="0" err="1">
                <a:latin typeface="Arial" pitchFamily="34" charset="0"/>
                <a:cs typeface="Arial" pitchFamily="34" charset="0"/>
              </a:rPr>
              <a:t>serta</a:t>
            </a:r>
            <a:r>
              <a:rPr lang="en-US" sz="1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900" dirty="0" err="1">
                <a:latin typeface="Arial" pitchFamily="34" charset="0"/>
                <a:cs typeface="Arial" pitchFamily="34" charset="0"/>
              </a:rPr>
              <a:t>menghargai</a:t>
            </a:r>
            <a:r>
              <a:rPr lang="en-US" sz="1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900" dirty="0" err="1">
                <a:latin typeface="Arial" pitchFamily="34" charset="0"/>
                <a:cs typeface="Arial" pitchFamily="34" charset="0"/>
              </a:rPr>
              <a:t>peranan</a:t>
            </a:r>
            <a:r>
              <a:rPr lang="en-US" sz="1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900" dirty="0" err="1">
                <a:latin typeface="Arial" pitchFamily="34" charset="0"/>
                <a:cs typeface="Arial" pitchFamily="34" charset="0"/>
              </a:rPr>
              <a:t>mereka</a:t>
            </a:r>
            <a:r>
              <a:rPr lang="en-US" sz="1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900" dirty="0" err="1">
                <a:latin typeface="Arial" pitchFamily="34" charset="0"/>
                <a:cs typeface="Arial" pitchFamily="34" charset="0"/>
              </a:rPr>
              <a:t>dalam</a:t>
            </a:r>
            <a:r>
              <a:rPr lang="en-US" sz="1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900" dirty="0" err="1">
                <a:latin typeface="Arial" pitchFamily="34" charset="0"/>
                <a:cs typeface="Arial" pitchFamily="34" charset="0"/>
              </a:rPr>
              <a:t>tugas-tugas</a:t>
            </a:r>
            <a:r>
              <a:rPr lang="en-US" sz="1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900" dirty="0" err="1">
                <a:latin typeface="Arial" pitchFamily="34" charset="0"/>
                <a:cs typeface="Arial" pitchFamily="34" charset="0"/>
              </a:rPr>
              <a:t>pertolongannya</a:t>
            </a:r>
            <a:r>
              <a:rPr lang="en-US" sz="1900" dirty="0">
                <a:latin typeface="Arial" pitchFamily="34" charset="0"/>
                <a:cs typeface="Arial" pitchFamily="34" charset="0"/>
              </a:rPr>
              <a:t>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0"/>
            <a:ext cx="8229600" cy="6477000"/>
          </a:xfrm>
        </p:spPr>
        <p:txBody>
          <a:bodyPr>
            <a:normAutofit/>
          </a:bodyPr>
          <a:lstStyle/>
          <a:p>
            <a:endParaRPr lang="en-US" dirty="0"/>
          </a:p>
          <a:p>
            <a:pPr>
              <a:lnSpc>
                <a:spcPct val="150000"/>
              </a:lnSpc>
            </a:pPr>
            <a:r>
              <a:rPr lang="en-US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Sedar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diri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mengenai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fungsi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dengan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mengakui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kewenangan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orang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lain,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terutama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dalam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kegiatan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konsultasi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merujuk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(</a:t>
            </a:r>
            <a:r>
              <a:rPr lang="en-US" sz="1800" i="1" dirty="0">
                <a:latin typeface="Arial" pitchFamily="34" charset="0"/>
                <a:cs typeface="Arial" pitchFamily="34" charset="0"/>
              </a:rPr>
              <a:t>referral). </a:t>
            </a:r>
          </a:p>
          <a:p>
            <a:pPr>
              <a:lnSpc>
                <a:spcPct val="150000"/>
              </a:lnSpc>
            </a:pPr>
            <a:r>
              <a:rPr lang="en-US" sz="1800" dirty="0" err="1" smtClean="0">
                <a:latin typeface="Arial" pitchFamily="34" charset="0"/>
                <a:cs typeface="Arial" pitchFamily="34" charset="0"/>
              </a:rPr>
              <a:t>Berpegang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teguh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terhadap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standad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perkhidmatan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profesiononal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termasuk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menentukan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sanksi-sanksi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sesuai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terhadap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penyimpangan-dari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standad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tersebut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. </a:t>
            </a:r>
          </a:p>
          <a:p>
            <a:pPr>
              <a:lnSpc>
                <a:spcPct val="150000"/>
              </a:lnSpc>
            </a:pPr>
            <a:r>
              <a:rPr lang="sv-SE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sv-SE" sz="1800" dirty="0">
                <a:latin typeface="Arial" pitchFamily="34" charset="0"/>
                <a:cs typeface="Arial" pitchFamily="34" charset="0"/>
              </a:rPr>
              <a:t>Memberikan perkhidmatan secepatnya kepada masyarakat yang mengalami masalah kecemasan (</a:t>
            </a:r>
            <a:r>
              <a:rPr lang="sv-SE" sz="1800" i="1" dirty="0">
                <a:latin typeface="Arial" pitchFamily="34" charset="0"/>
                <a:cs typeface="Arial" pitchFamily="34" charset="0"/>
              </a:rPr>
              <a:t>emergency). </a:t>
            </a:r>
          </a:p>
          <a:p>
            <a:pPr>
              <a:lnSpc>
                <a:spcPct val="150000"/>
              </a:lnSpc>
            </a:pPr>
            <a:r>
              <a:rPr lang="nn-NO" sz="1800" dirty="0" smtClean="0">
                <a:latin typeface="Arial" pitchFamily="34" charset="0"/>
                <a:cs typeface="Arial" pitchFamily="34" charset="0"/>
              </a:rPr>
              <a:t>Mensaranakan </a:t>
            </a:r>
            <a:r>
              <a:rPr lang="nn-NO" sz="1800" dirty="0">
                <a:latin typeface="Arial" pitchFamily="34" charset="0"/>
                <a:cs typeface="Arial" pitchFamily="34" charset="0"/>
              </a:rPr>
              <a:t>program-program tindakan sosial (</a:t>
            </a:r>
            <a:r>
              <a:rPr lang="nn-NO" sz="1800" i="1" dirty="0">
                <a:latin typeface="Arial" pitchFamily="34" charset="0"/>
                <a:cs typeface="Arial" pitchFamily="34" charset="0"/>
              </a:rPr>
              <a:t>social action). </a:t>
            </a:r>
          </a:p>
          <a:p>
            <a:pPr>
              <a:lnSpc>
                <a:spcPct val="150000"/>
              </a:lnSpc>
            </a:pPr>
            <a:r>
              <a:rPr lang="en-US" sz="1800" dirty="0" err="1" smtClean="0">
                <a:latin typeface="Arial" pitchFamily="34" charset="0"/>
                <a:cs typeface="Arial" pitchFamily="34" charset="0"/>
              </a:rPr>
              <a:t>Mensaranakan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pengembangan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pengetahuan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kerja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sosial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dirty="0"/>
              <a:t>Tujuan dan fungsi kod etika dalam kerja sosial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1800" dirty="0" err="1" smtClean="0">
                <a:latin typeface="Arial" pitchFamily="34" charset="0"/>
                <a:cs typeface="Arial" pitchFamily="34" charset="0"/>
              </a:rPr>
              <a:t>Melindungi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reputasi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profesion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dengan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cara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memberikan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panduan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kriteria-kriteria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dapat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diikuti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dilaksanakan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guna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mengatur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tingkah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laku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pekerja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latin typeface="Arial" pitchFamily="34" charset="0"/>
                <a:cs typeface="Arial" pitchFamily="34" charset="0"/>
              </a:rPr>
              <a:t>sosial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.</a:t>
            </a:r>
            <a:endParaRPr lang="en-US" sz="1800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latin typeface="Arial" pitchFamily="34" charset="0"/>
                <a:cs typeface="Arial" pitchFamily="34" charset="0"/>
              </a:rPr>
              <a:t>Meningkatkan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kemampuan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(competency)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kesedaran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serta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tanggungjawab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pekerja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sosial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dalam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melaksanakan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latin typeface="Arial" pitchFamily="34" charset="0"/>
                <a:cs typeface="Arial" pitchFamily="34" charset="0"/>
              </a:rPr>
              <a:t>Amalan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kerja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latin typeface="Arial" pitchFamily="34" charset="0"/>
                <a:cs typeface="Arial" pitchFamily="34" charset="0"/>
              </a:rPr>
              <a:t>sosial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sz="1800" dirty="0" err="1">
                <a:latin typeface="Arial" pitchFamily="34" charset="0"/>
                <a:cs typeface="Arial" pitchFamily="34" charset="0"/>
              </a:rPr>
              <a:t>melindungsi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masyarakat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dari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latin typeface="Arial" pitchFamily="34" charset="0"/>
                <a:cs typeface="Arial" pitchFamily="34" charset="0"/>
              </a:rPr>
              <a:t>Amalan-Amalan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yang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uncompetency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tidak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profesional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menyalahi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etika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kerja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sosial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(malpractice). 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err="1"/>
              <a:t>Loewenberg</a:t>
            </a:r>
            <a:r>
              <a:rPr lang="en-US" sz="3200" dirty="0"/>
              <a:t> </a:t>
            </a:r>
            <a:r>
              <a:rPr lang="en-US" sz="3200" dirty="0" err="1"/>
              <a:t>dan</a:t>
            </a:r>
            <a:r>
              <a:rPr lang="en-US" sz="3200" dirty="0"/>
              <a:t> </a:t>
            </a:r>
            <a:r>
              <a:rPr lang="en-US" sz="3200" dirty="0" err="1"/>
              <a:t>Dolgoff</a:t>
            </a:r>
            <a:r>
              <a:rPr lang="en-US" sz="3200" dirty="0"/>
              <a:t> (1992) </a:t>
            </a:r>
            <a:r>
              <a:rPr lang="en-US" sz="3200" dirty="0" err="1"/>
              <a:t>mengatakan</a:t>
            </a:r>
            <a:r>
              <a:rPr lang="en-US" sz="3200" dirty="0"/>
              <a:t> </a:t>
            </a:r>
            <a:r>
              <a:rPr lang="en-US" sz="3200" dirty="0" err="1"/>
              <a:t>bahawa</a:t>
            </a:r>
            <a:r>
              <a:rPr lang="en-US" sz="3200" dirty="0"/>
              <a:t> </a:t>
            </a:r>
            <a:r>
              <a:rPr lang="en-US" sz="3200" dirty="0" err="1"/>
              <a:t>kod</a:t>
            </a:r>
            <a:r>
              <a:rPr lang="en-US" sz="3200" dirty="0"/>
              <a:t> </a:t>
            </a:r>
            <a:r>
              <a:rPr lang="en-US" sz="3200" dirty="0" err="1"/>
              <a:t>etika</a:t>
            </a:r>
            <a:r>
              <a:rPr lang="en-US" sz="3200" dirty="0"/>
              <a:t> </a:t>
            </a:r>
            <a:r>
              <a:rPr lang="en-US" sz="3200" dirty="0" err="1"/>
              <a:t>berfungsi</a:t>
            </a:r>
            <a:r>
              <a:rPr lang="en-US" sz="3200" dirty="0"/>
              <a:t> </a:t>
            </a:r>
            <a:r>
              <a:rPr lang="en-US" sz="3200" dirty="0" err="1"/>
              <a:t>untuk</a:t>
            </a:r>
            <a:r>
              <a:rPr lang="en-US" sz="3200" dirty="0"/>
              <a:t>;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943600"/>
          </a:xfrm>
        </p:spPr>
        <p:txBody>
          <a:bodyPr>
            <a:normAutofit/>
          </a:bodyPr>
          <a:lstStyle/>
          <a:p>
            <a:endParaRPr lang="en-US" dirty="0" smtClean="0"/>
          </a:p>
          <a:p>
            <a:pPr>
              <a:lnSpc>
                <a:spcPct val="150000"/>
              </a:lnSpc>
            </a:pPr>
            <a:r>
              <a:rPr lang="en-US" sz="1800" dirty="0" err="1" smtClean="0">
                <a:latin typeface="Arial" pitchFamily="34" charset="0"/>
                <a:cs typeface="Arial" pitchFamily="34" charset="0"/>
              </a:rPr>
              <a:t>Memberikan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pengamal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panduan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ketika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berdepan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dengan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dilema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latin typeface="Arial" pitchFamily="34" charset="0"/>
                <a:cs typeface="Arial" pitchFamily="34" charset="0"/>
              </a:rPr>
              <a:t>Amalan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termasuk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berkaitan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dengan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isu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latin typeface="Arial" pitchFamily="34" charset="0"/>
                <a:cs typeface="Arial" pitchFamily="34" charset="0"/>
              </a:rPr>
              <a:t>etika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sz="1800" dirty="0" err="1" smtClean="0">
                <a:latin typeface="Arial" pitchFamily="34" charset="0"/>
                <a:cs typeface="Arial" pitchFamily="34" charset="0"/>
              </a:rPr>
              <a:t>Melindungi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masyarakat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awam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dari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kesewenang-wenangan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pengamal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tidak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latin typeface="Arial" pitchFamily="34" charset="0"/>
                <a:cs typeface="Arial" pitchFamily="34" charset="0"/>
              </a:rPr>
              <a:t>berkemampuan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latin typeface="Arial" pitchFamily="34" charset="0"/>
                <a:cs typeface="Arial" pitchFamily="34" charset="0"/>
              </a:rPr>
              <a:t>Melindungi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profesion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dari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kawalan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kerajaan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;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pengaturan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sendiri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lebih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utama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daripada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pengaturan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pihak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latin typeface="Arial" pitchFamily="34" charset="0"/>
                <a:cs typeface="Arial" pitchFamily="34" charset="0"/>
              </a:rPr>
              <a:t>kerajaan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M</a:t>
            </a:r>
            <a:r>
              <a:rPr lang="en-US" sz="1800" dirty="0" err="1" smtClean="0">
                <a:latin typeface="Arial" pitchFamily="34" charset="0"/>
                <a:cs typeface="Arial" pitchFamily="34" charset="0"/>
              </a:rPr>
              <a:t>emungkinkan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rakan-rakan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profesional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hidup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dalam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harmoni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dengan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yang lain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melalui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pencegahan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tindakan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sendiri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terhasil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dari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masalah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latin typeface="Arial" pitchFamily="34" charset="0"/>
                <a:cs typeface="Arial" pitchFamily="34" charset="0"/>
              </a:rPr>
              <a:t>dalaman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. </a:t>
            </a:r>
          </a:p>
          <a:p>
            <a:pPr>
              <a:lnSpc>
                <a:spcPct val="150000"/>
              </a:lnSpc>
            </a:pPr>
            <a:r>
              <a:rPr lang="en-US" sz="1800" dirty="0" err="1" smtClean="0">
                <a:latin typeface="Arial" pitchFamily="34" charset="0"/>
                <a:cs typeface="Arial" pitchFamily="34" charset="0"/>
              </a:rPr>
              <a:t>Melindungi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profesional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dari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siasatan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;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profesional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melaksanakan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tugas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sesuai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dengan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kod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etika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adalah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dilindungi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sekiranya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ia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disyaki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terbabit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dengan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i="1" dirty="0">
                <a:latin typeface="Arial" pitchFamily="34" charset="0"/>
                <a:cs typeface="Arial" pitchFamily="34" charset="0"/>
              </a:rPr>
              <a:t>malpractice. </a:t>
            </a:r>
            <a:endParaRPr lang="en-US" sz="18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 err="1"/>
              <a:t>K</a:t>
            </a:r>
            <a:r>
              <a:rPr lang="en-US" sz="2800" dirty="0" err="1" smtClean="0"/>
              <a:t>od</a:t>
            </a:r>
            <a:r>
              <a:rPr lang="en-US" sz="2800" dirty="0" smtClean="0"/>
              <a:t> </a:t>
            </a:r>
            <a:r>
              <a:rPr lang="en-US" sz="2800" dirty="0" err="1"/>
              <a:t>etika</a:t>
            </a:r>
            <a:r>
              <a:rPr lang="en-US" sz="2800" dirty="0"/>
              <a:t> yang </a:t>
            </a:r>
            <a:r>
              <a:rPr lang="en-US" sz="2800" dirty="0" err="1"/>
              <a:t>diperlukan</a:t>
            </a:r>
            <a:r>
              <a:rPr lang="en-US" sz="2800" dirty="0"/>
              <a:t> </a:t>
            </a:r>
            <a:r>
              <a:rPr lang="en-US" sz="2800" dirty="0" err="1"/>
              <a:t>dalam</a:t>
            </a:r>
            <a:r>
              <a:rPr lang="en-US" sz="2800" dirty="0"/>
              <a:t> </a:t>
            </a:r>
            <a:r>
              <a:rPr lang="en-US" sz="2800" dirty="0" err="1"/>
              <a:t>konteks</a:t>
            </a:r>
            <a:r>
              <a:rPr lang="en-US" sz="2800" dirty="0"/>
              <a:t> Malaysia </a:t>
            </a:r>
            <a:r>
              <a:rPr lang="en-US" sz="2800" dirty="0" err="1"/>
              <a:t>adalah</a:t>
            </a:r>
            <a:r>
              <a:rPr lang="en-US" sz="2800" dirty="0"/>
              <a:t> </a:t>
            </a:r>
            <a:r>
              <a:rPr lang="en-US" sz="2800" dirty="0" err="1"/>
              <a:t>kod</a:t>
            </a:r>
            <a:r>
              <a:rPr lang="en-US" sz="2800" dirty="0"/>
              <a:t> </a:t>
            </a:r>
            <a:r>
              <a:rPr lang="en-US" sz="2800" dirty="0" err="1"/>
              <a:t>etika</a:t>
            </a:r>
            <a:r>
              <a:rPr lang="en-US" sz="2800" dirty="0"/>
              <a:t> yang </a:t>
            </a:r>
            <a:r>
              <a:rPr lang="en-US" sz="2800" dirty="0" err="1"/>
              <a:t>mengatur</a:t>
            </a:r>
            <a:r>
              <a:rPr lang="en-US" sz="2800" dirty="0"/>
              <a:t> </a:t>
            </a:r>
            <a:r>
              <a:rPr lang="en-US" sz="2800" dirty="0" err="1"/>
              <a:t>keenam</a:t>
            </a:r>
            <a:r>
              <a:rPr lang="en-US" sz="2800" dirty="0"/>
              <a:t> </a:t>
            </a:r>
            <a:r>
              <a:rPr lang="en-US" sz="2800" dirty="0" err="1"/>
              <a:t>perkara</a:t>
            </a:r>
            <a:r>
              <a:rPr lang="en-US" sz="2800" dirty="0"/>
              <a:t> </a:t>
            </a:r>
            <a:r>
              <a:rPr lang="en-US" sz="2800" dirty="0" err="1"/>
              <a:t>berikut</a:t>
            </a:r>
            <a:r>
              <a:rPr lang="en-US" sz="2800" dirty="0"/>
              <a:t>: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0060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None/>
            </a:pPr>
            <a:r>
              <a:rPr lang="en-US" sz="2100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en-US" sz="2100" dirty="0">
                <a:latin typeface="Arial" pitchFamily="34" charset="0"/>
                <a:cs typeface="Arial" pitchFamily="34" charset="0"/>
              </a:rPr>
              <a:t>. </a:t>
            </a:r>
            <a:r>
              <a:rPr lang="en-US" sz="2100" dirty="0" err="1">
                <a:latin typeface="Arial" pitchFamily="34" charset="0"/>
                <a:cs typeface="Arial" pitchFamily="34" charset="0"/>
              </a:rPr>
              <a:t>Tanggungjawab</a:t>
            </a:r>
            <a:r>
              <a:rPr lang="en-US" sz="2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100" dirty="0" err="1">
                <a:latin typeface="Arial" pitchFamily="34" charset="0"/>
                <a:cs typeface="Arial" pitchFamily="34" charset="0"/>
              </a:rPr>
              <a:t>etika</a:t>
            </a:r>
            <a:r>
              <a:rPr lang="en-US" sz="2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100" dirty="0" err="1">
                <a:latin typeface="Arial" pitchFamily="34" charset="0"/>
                <a:cs typeface="Arial" pitchFamily="34" charset="0"/>
              </a:rPr>
              <a:t>pekerja</a:t>
            </a:r>
            <a:r>
              <a:rPr lang="en-US" sz="2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100" dirty="0" err="1">
                <a:latin typeface="Arial" pitchFamily="34" charset="0"/>
                <a:cs typeface="Arial" pitchFamily="34" charset="0"/>
              </a:rPr>
              <a:t>sosial</a:t>
            </a:r>
            <a:r>
              <a:rPr lang="en-US" sz="2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100" dirty="0" err="1">
                <a:latin typeface="Arial" pitchFamily="34" charset="0"/>
                <a:cs typeface="Arial" pitchFamily="34" charset="0"/>
              </a:rPr>
              <a:t>terhadap</a:t>
            </a:r>
            <a:r>
              <a:rPr lang="en-US" sz="2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100" dirty="0" err="1">
                <a:latin typeface="Arial" pitchFamily="34" charset="0"/>
                <a:cs typeface="Arial" pitchFamily="34" charset="0"/>
              </a:rPr>
              <a:t>klien-klien</a:t>
            </a:r>
            <a:r>
              <a:rPr lang="en-US" sz="2100" dirty="0">
                <a:latin typeface="Arial" pitchFamily="34" charset="0"/>
                <a:cs typeface="Arial" pitchFamily="34" charset="0"/>
              </a:rPr>
              <a:t> </a:t>
            </a:r>
          </a:p>
          <a:p>
            <a:pPr>
              <a:lnSpc>
                <a:spcPct val="150000"/>
              </a:lnSpc>
              <a:buNone/>
            </a:pPr>
            <a:r>
              <a:rPr lang="en-US" sz="2100" dirty="0">
                <a:latin typeface="Arial" pitchFamily="34" charset="0"/>
                <a:cs typeface="Arial" pitchFamily="34" charset="0"/>
              </a:rPr>
              <a:t>2. </a:t>
            </a:r>
            <a:r>
              <a:rPr lang="en-US" sz="2100" dirty="0" err="1">
                <a:latin typeface="Arial" pitchFamily="34" charset="0"/>
                <a:cs typeface="Arial" pitchFamily="34" charset="0"/>
              </a:rPr>
              <a:t>Tanggungjawab</a:t>
            </a:r>
            <a:r>
              <a:rPr lang="en-US" sz="2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100" dirty="0" err="1">
                <a:latin typeface="Arial" pitchFamily="34" charset="0"/>
                <a:cs typeface="Arial" pitchFamily="34" charset="0"/>
              </a:rPr>
              <a:t>etika</a:t>
            </a:r>
            <a:r>
              <a:rPr lang="en-US" sz="2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100" dirty="0" err="1">
                <a:latin typeface="Arial" pitchFamily="34" charset="0"/>
                <a:cs typeface="Arial" pitchFamily="34" charset="0"/>
              </a:rPr>
              <a:t>terhadap</a:t>
            </a:r>
            <a:r>
              <a:rPr lang="en-US" sz="2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100" dirty="0" err="1">
                <a:latin typeface="Arial" pitchFamily="34" charset="0"/>
                <a:cs typeface="Arial" pitchFamily="34" charset="0"/>
              </a:rPr>
              <a:t>rakan</a:t>
            </a:r>
            <a:r>
              <a:rPr lang="en-US" sz="2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100" dirty="0" err="1">
                <a:latin typeface="Arial" pitchFamily="34" charset="0"/>
                <a:cs typeface="Arial" pitchFamily="34" charset="0"/>
              </a:rPr>
              <a:t>sejawat</a:t>
            </a:r>
            <a:r>
              <a:rPr lang="en-US" sz="2100" dirty="0">
                <a:latin typeface="Arial" pitchFamily="34" charset="0"/>
                <a:cs typeface="Arial" pitchFamily="34" charset="0"/>
              </a:rPr>
              <a:t> </a:t>
            </a:r>
          </a:p>
          <a:p>
            <a:pPr>
              <a:lnSpc>
                <a:spcPct val="150000"/>
              </a:lnSpc>
              <a:buNone/>
            </a:pPr>
            <a:r>
              <a:rPr lang="en-US" sz="2100" dirty="0">
                <a:latin typeface="Arial" pitchFamily="34" charset="0"/>
                <a:cs typeface="Arial" pitchFamily="34" charset="0"/>
              </a:rPr>
              <a:t>3. </a:t>
            </a:r>
            <a:r>
              <a:rPr lang="en-US" sz="2100" dirty="0" err="1">
                <a:latin typeface="Arial" pitchFamily="34" charset="0"/>
                <a:cs typeface="Arial" pitchFamily="34" charset="0"/>
              </a:rPr>
              <a:t>Tanggungjawab</a:t>
            </a:r>
            <a:r>
              <a:rPr lang="en-US" sz="2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100" dirty="0" err="1">
                <a:latin typeface="Arial" pitchFamily="34" charset="0"/>
                <a:cs typeface="Arial" pitchFamily="34" charset="0"/>
              </a:rPr>
              <a:t>etika</a:t>
            </a:r>
            <a:r>
              <a:rPr lang="en-US" sz="2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100" dirty="0" err="1">
                <a:latin typeface="Arial" pitchFamily="34" charset="0"/>
                <a:cs typeface="Arial" pitchFamily="34" charset="0"/>
              </a:rPr>
              <a:t>terhadap</a:t>
            </a:r>
            <a:r>
              <a:rPr lang="en-US" sz="2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100" dirty="0" err="1">
                <a:latin typeface="Arial" pitchFamily="34" charset="0"/>
                <a:cs typeface="Arial" pitchFamily="34" charset="0"/>
              </a:rPr>
              <a:t>institusi</a:t>
            </a:r>
            <a:r>
              <a:rPr lang="en-US" sz="2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100" dirty="0" err="1">
                <a:latin typeface="Arial" pitchFamily="34" charset="0"/>
                <a:cs typeface="Arial" pitchFamily="34" charset="0"/>
              </a:rPr>
              <a:t>tempat</a:t>
            </a:r>
            <a:r>
              <a:rPr lang="en-US" sz="2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100" dirty="0" err="1">
                <a:latin typeface="Arial" pitchFamily="34" charset="0"/>
                <a:cs typeface="Arial" pitchFamily="34" charset="0"/>
              </a:rPr>
              <a:t>dimana</a:t>
            </a:r>
            <a:r>
              <a:rPr lang="en-US" sz="2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100" dirty="0" err="1">
                <a:latin typeface="Arial" pitchFamily="34" charset="0"/>
                <a:cs typeface="Arial" pitchFamily="34" charset="0"/>
              </a:rPr>
              <a:t>pekerja</a:t>
            </a:r>
            <a:r>
              <a:rPr lang="en-US" sz="2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100" dirty="0" err="1">
                <a:latin typeface="Arial" pitchFamily="34" charset="0"/>
                <a:cs typeface="Arial" pitchFamily="34" charset="0"/>
              </a:rPr>
              <a:t>sosial</a:t>
            </a:r>
            <a:r>
              <a:rPr lang="en-US" sz="2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100" dirty="0" err="1">
                <a:latin typeface="Arial" pitchFamily="34" charset="0"/>
                <a:cs typeface="Arial" pitchFamily="34" charset="0"/>
              </a:rPr>
              <a:t>itu</a:t>
            </a:r>
            <a:r>
              <a:rPr lang="en-US" sz="2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100" dirty="0" err="1">
                <a:latin typeface="Arial" pitchFamily="34" charset="0"/>
                <a:cs typeface="Arial" pitchFamily="34" charset="0"/>
              </a:rPr>
              <a:t>bekerja</a:t>
            </a:r>
            <a:r>
              <a:rPr lang="en-US" sz="2100" dirty="0">
                <a:latin typeface="Arial" pitchFamily="34" charset="0"/>
                <a:cs typeface="Arial" pitchFamily="34" charset="0"/>
              </a:rPr>
              <a:t> </a:t>
            </a:r>
          </a:p>
          <a:p>
            <a:pPr>
              <a:lnSpc>
                <a:spcPct val="150000"/>
              </a:lnSpc>
              <a:buNone/>
            </a:pPr>
            <a:r>
              <a:rPr lang="en-US" sz="2100" dirty="0">
                <a:latin typeface="Arial" pitchFamily="34" charset="0"/>
                <a:cs typeface="Arial" pitchFamily="34" charset="0"/>
              </a:rPr>
              <a:t>4. </a:t>
            </a:r>
            <a:r>
              <a:rPr lang="en-US" sz="2100" dirty="0" err="1">
                <a:latin typeface="Arial" pitchFamily="34" charset="0"/>
                <a:cs typeface="Arial" pitchFamily="34" charset="0"/>
              </a:rPr>
              <a:t>Tanggungjawab</a:t>
            </a:r>
            <a:r>
              <a:rPr lang="en-US" sz="2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100" dirty="0" err="1">
                <a:latin typeface="Arial" pitchFamily="34" charset="0"/>
                <a:cs typeface="Arial" pitchFamily="34" charset="0"/>
              </a:rPr>
              <a:t>etika</a:t>
            </a:r>
            <a:r>
              <a:rPr lang="en-US" sz="2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100" dirty="0" err="1">
                <a:latin typeface="Arial" pitchFamily="34" charset="0"/>
                <a:cs typeface="Arial" pitchFamily="34" charset="0"/>
              </a:rPr>
              <a:t>sebagai</a:t>
            </a:r>
            <a:r>
              <a:rPr lang="en-US" sz="2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100" dirty="0" err="1">
                <a:latin typeface="Arial" pitchFamily="34" charset="0"/>
                <a:cs typeface="Arial" pitchFamily="34" charset="0"/>
              </a:rPr>
              <a:t>seorang</a:t>
            </a:r>
            <a:r>
              <a:rPr lang="en-US" sz="2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100" dirty="0" err="1">
                <a:latin typeface="Arial" pitchFamily="34" charset="0"/>
                <a:cs typeface="Arial" pitchFamily="34" charset="0"/>
              </a:rPr>
              <a:t>profesional</a:t>
            </a:r>
            <a:r>
              <a:rPr lang="en-US" sz="2100" dirty="0">
                <a:latin typeface="Arial" pitchFamily="34" charset="0"/>
                <a:cs typeface="Arial" pitchFamily="34" charset="0"/>
              </a:rPr>
              <a:t> </a:t>
            </a:r>
          </a:p>
          <a:p>
            <a:pPr>
              <a:lnSpc>
                <a:spcPct val="150000"/>
              </a:lnSpc>
              <a:buNone/>
            </a:pPr>
            <a:r>
              <a:rPr lang="en-US" sz="2100" dirty="0">
                <a:latin typeface="Arial" pitchFamily="34" charset="0"/>
                <a:cs typeface="Arial" pitchFamily="34" charset="0"/>
              </a:rPr>
              <a:t>5. </a:t>
            </a:r>
            <a:r>
              <a:rPr lang="en-US" sz="2100" dirty="0" err="1">
                <a:latin typeface="Arial" pitchFamily="34" charset="0"/>
                <a:cs typeface="Arial" pitchFamily="34" charset="0"/>
              </a:rPr>
              <a:t>Tanggungjawab</a:t>
            </a:r>
            <a:r>
              <a:rPr lang="en-US" sz="2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100" dirty="0" err="1">
                <a:latin typeface="Arial" pitchFamily="34" charset="0"/>
                <a:cs typeface="Arial" pitchFamily="34" charset="0"/>
              </a:rPr>
              <a:t>etika</a:t>
            </a:r>
            <a:r>
              <a:rPr lang="en-US" sz="2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100" dirty="0" err="1">
                <a:latin typeface="Arial" pitchFamily="34" charset="0"/>
                <a:cs typeface="Arial" pitchFamily="34" charset="0"/>
              </a:rPr>
              <a:t>terhadap</a:t>
            </a:r>
            <a:r>
              <a:rPr lang="en-US" sz="2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100" dirty="0" err="1">
                <a:latin typeface="Arial" pitchFamily="34" charset="0"/>
                <a:cs typeface="Arial" pitchFamily="34" charset="0"/>
              </a:rPr>
              <a:t>profesion</a:t>
            </a:r>
            <a:r>
              <a:rPr lang="en-US" sz="2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100" dirty="0" err="1">
                <a:latin typeface="Arial" pitchFamily="34" charset="0"/>
                <a:cs typeface="Arial" pitchFamily="34" charset="0"/>
              </a:rPr>
              <a:t>kerja</a:t>
            </a:r>
            <a:r>
              <a:rPr lang="en-US" sz="2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100" dirty="0" err="1">
                <a:latin typeface="Arial" pitchFamily="34" charset="0"/>
                <a:cs typeface="Arial" pitchFamily="34" charset="0"/>
              </a:rPr>
              <a:t>sosial</a:t>
            </a:r>
            <a:r>
              <a:rPr lang="en-US" sz="2100" dirty="0">
                <a:latin typeface="Arial" pitchFamily="34" charset="0"/>
                <a:cs typeface="Arial" pitchFamily="34" charset="0"/>
              </a:rPr>
              <a:t> </a:t>
            </a:r>
          </a:p>
          <a:p>
            <a:pPr>
              <a:lnSpc>
                <a:spcPct val="150000"/>
              </a:lnSpc>
              <a:buNone/>
            </a:pPr>
            <a:r>
              <a:rPr lang="en-US" sz="2100" dirty="0">
                <a:latin typeface="Arial" pitchFamily="34" charset="0"/>
                <a:cs typeface="Arial" pitchFamily="34" charset="0"/>
              </a:rPr>
              <a:t>6. </a:t>
            </a:r>
            <a:r>
              <a:rPr lang="en-US" sz="2100" dirty="0" err="1">
                <a:latin typeface="Arial" pitchFamily="34" charset="0"/>
                <a:cs typeface="Arial" pitchFamily="34" charset="0"/>
              </a:rPr>
              <a:t>Tanggungjawab</a:t>
            </a:r>
            <a:r>
              <a:rPr lang="en-US" sz="2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100" dirty="0" err="1">
                <a:latin typeface="Arial" pitchFamily="34" charset="0"/>
                <a:cs typeface="Arial" pitchFamily="34" charset="0"/>
              </a:rPr>
              <a:t>etika</a:t>
            </a:r>
            <a:r>
              <a:rPr lang="en-US" sz="2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100" dirty="0" err="1">
                <a:latin typeface="Arial" pitchFamily="34" charset="0"/>
                <a:cs typeface="Arial" pitchFamily="34" charset="0"/>
              </a:rPr>
              <a:t>terhadap</a:t>
            </a:r>
            <a:r>
              <a:rPr lang="en-US" sz="2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100" dirty="0" err="1">
                <a:latin typeface="Arial" pitchFamily="34" charset="0"/>
                <a:cs typeface="Arial" pitchFamily="34" charset="0"/>
              </a:rPr>
              <a:t>masyarakat</a:t>
            </a:r>
            <a:r>
              <a:rPr lang="en-US" sz="2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100" dirty="0" err="1">
                <a:latin typeface="Arial" pitchFamily="34" charset="0"/>
                <a:cs typeface="Arial" pitchFamily="34" charset="0"/>
              </a:rPr>
              <a:t>luas</a:t>
            </a:r>
            <a:r>
              <a:rPr lang="en-US" sz="2100" dirty="0">
                <a:latin typeface="Arial" pitchFamily="34" charset="0"/>
                <a:cs typeface="Arial" pitchFamily="34" charset="0"/>
              </a:rPr>
              <a:t>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/>
              <a:t>Tanggungjawab</a:t>
            </a:r>
            <a:r>
              <a:rPr lang="en-US" b="1" dirty="0"/>
              <a:t> </a:t>
            </a:r>
            <a:r>
              <a:rPr lang="en-US" b="1" dirty="0" err="1"/>
              <a:t>Etika</a:t>
            </a:r>
            <a:r>
              <a:rPr lang="en-US" b="1" dirty="0"/>
              <a:t> </a:t>
            </a:r>
            <a:r>
              <a:rPr lang="en-US" b="1" dirty="0" err="1"/>
              <a:t>Pekerja</a:t>
            </a:r>
            <a:r>
              <a:rPr lang="en-US" b="1" dirty="0"/>
              <a:t> </a:t>
            </a:r>
            <a:r>
              <a:rPr lang="en-US" b="1" dirty="0" err="1"/>
              <a:t>Sosial</a:t>
            </a:r>
            <a:r>
              <a:rPr lang="en-US" b="1" dirty="0"/>
              <a:t> </a:t>
            </a:r>
            <a:r>
              <a:rPr lang="en-US" b="1" dirty="0" err="1"/>
              <a:t>Terhadap</a:t>
            </a:r>
            <a:r>
              <a:rPr lang="en-US" b="1" dirty="0"/>
              <a:t> </a:t>
            </a:r>
            <a:r>
              <a:rPr lang="en-US" b="1" dirty="0" err="1"/>
              <a:t>Klien</a:t>
            </a:r>
            <a:r>
              <a:rPr lang="en-US" b="1" dirty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0060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None/>
            </a:pPr>
            <a:r>
              <a:rPr lang="en-US" dirty="0" smtClean="0"/>
              <a:t>a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.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Komitmen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terhadap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klien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(</a:t>
            </a:r>
            <a:r>
              <a:rPr lang="en-US" sz="1800" i="1" dirty="0">
                <a:latin typeface="Arial" pitchFamily="34" charset="0"/>
                <a:cs typeface="Arial" pitchFamily="34" charset="0"/>
              </a:rPr>
              <a:t>Commitment to Clients) </a:t>
            </a:r>
          </a:p>
          <a:p>
            <a:pPr>
              <a:lnSpc>
                <a:spcPct val="150000"/>
              </a:lnSpc>
              <a:buNone/>
            </a:pPr>
            <a:r>
              <a:rPr lang="en-US" sz="1800" dirty="0">
                <a:latin typeface="Arial" pitchFamily="34" charset="0"/>
                <a:cs typeface="Arial" pitchFamily="34" charset="0"/>
              </a:rPr>
              <a:t>b.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Penentuan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kendiri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(</a:t>
            </a:r>
            <a:r>
              <a:rPr lang="en-US" sz="1800" i="1" dirty="0">
                <a:latin typeface="Arial" pitchFamily="34" charset="0"/>
                <a:cs typeface="Arial" pitchFamily="34" charset="0"/>
              </a:rPr>
              <a:t>Self-Determination) </a:t>
            </a:r>
          </a:p>
          <a:p>
            <a:pPr>
              <a:lnSpc>
                <a:spcPct val="150000"/>
              </a:lnSpc>
              <a:buNone/>
            </a:pPr>
            <a:r>
              <a:rPr lang="en-US" sz="1800" dirty="0">
                <a:latin typeface="Arial" pitchFamily="34" charset="0"/>
                <a:cs typeface="Arial" pitchFamily="34" charset="0"/>
              </a:rPr>
              <a:t>c.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Konsen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untuk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menginformasikan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kepada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klien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(</a:t>
            </a:r>
            <a:r>
              <a:rPr lang="en-US" sz="1800" i="1" dirty="0">
                <a:latin typeface="Arial" pitchFamily="34" charset="0"/>
                <a:cs typeface="Arial" pitchFamily="34" charset="0"/>
              </a:rPr>
              <a:t>Informed Consent) </a:t>
            </a:r>
          </a:p>
          <a:p>
            <a:pPr>
              <a:lnSpc>
                <a:spcPct val="150000"/>
              </a:lnSpc>
              <a:buNone/>
            </a:pPr>
            <a:r>
              <a:rPr lang="es-ES" sz="1800" dirty="0">
                <a:latin typeface="Arial" pitchFamily="34" charset="0"/>
                <a:cs typeface="Arial" pitchFamily="34" charset="0"/>
              </a:rPr>
              <a:t>d. </a:t>
            </a:r>
            <a:r>
              <a:rPr lang="es-ES" sz="1800" dirty="0" err="1">
                <a:latin typeface="Arial" pitchFamily="34" charset="0"/>
                <a:cs typeface="Arial" pitchFamily="34" charset="0"/>
              </a:rPr>
              <a:t>Pertolongan</a:t>
            </a:r>
            <a:r>
              <a:rPr lang="es-E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s-ES" sz="1800" dirty="0" err="1">
                <a:latin typeface="Arial" pitchFamily="34" charset="0"/>
                <a:cs typeface="Arial" pitchFamily="34" charset="0"/>
              </a:rPr>
              <a:t>hanya</a:t>
            </a:r>
            <a:r>
              <a:rPr lang="es-E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s-ES" sz="1800" dirty="0" err="1">
                <a:latin typeface="Arial" pitchFamily="34" charset="0"/>
                <a:cs typeface="Arial" pitchFamily="34" charset="0"/>
              </a:rPr>
              <a:t>diberikan</a:t>
            </a:r>
            <a:r>
              <a:rPr lang="es-ES" sz="1800" dirty="0">
                <a:latin typeface="Arial" pitchFamily="34" charset="0"/>
                <a:cs typeface="Arial" pitchFamily="34" charset="0"/>
              </a:rPr>
              <a:t> atas </a:t>
            </a:r>
            <a:r>
              <a:rPr lang="es-ES" sz="1800" dirty="0" err="1">
                <a:latin typeface="Arial" pitchFamily="34" charset="0"/>
                <a:cs typeface="Arial" pitchFamily="34" charset="0"/>
              </a:rPr>
              <a:t>dasar</a:t>
            </a:r>
            <a:r>
              <a:rPr lang="es-E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s-ES" sz="1800" dirty="0" err="1">
                <a:latin typeface="Arial" pitchFamily="34" charset="0"/>
                <a:cs typeface="Arial" pitchFamily="34" charset="0"/>
              </a:rPr>
              <a:t>kemampuan</a:t>
            </a:r>
            <a:r>
              <a:rPr lang="es-ES" sz="1800" dirty="0">
                <a:latin typeface="Arial" pitchFamily="34" charset="0"/>
                <a:cs typeface="Arial" pitchFamily="34" charset="0"/>
              </a:rPr>
              <a:t> (</a:t>
            </a:r>
            <a:r>
              <a:rPr lang="es-ES" sz="1800" i="1" dirty="0" err="1">
                <a:latin typeface="Arial" pitchFamily="34" charset="0"/>
                <a:cs typeface="Arial" pitchFamily="34" charset="0"/>
              </a:rPr>
              <a:t>Competence</a:t>
            </a:r>
            <a:r>
              <a:rPr lang="es-ES" sz="1800" i="1" dirty="0">
                <a:latin typeface="Arial" pitchFamily="34" charset="0"/>
                <a:cs typeface="Arial" pitchFamily="34" charset="0"/>
              </a:rPr>
              <a:t>) </a:t>
            </a:r>
          </a:p>
          <a:p>
            <a:pPr>
              <a:lnSpc>
                <a:spcPct val="150000"/>
              </a:lnSpc>
              <a:buNone/>
            </a:pPr>
            <a:r>
              <a:rPr lang="en-US" sz="1800" dirty="0">
                <a:latin typeface="Arial" pitchFamily="34" charset="0"/>
                <a:cs typeface="Arial" pitchFamily="34" charset="0"/>
              </a:rPr>
              <a:t>e.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Kemampuan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memahami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keragaman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sosial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budaya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(</a:t>
            </a:r>
            <a:r>
              <a:rPr lang="en-US" sz="1800" i="1" dirty="0">
                <a:latin typeface="Arial" pitchFamily="34" charset="0"/>
                <a:cs typeface="Arial" pitchFamily="34" charset="0"/>
              </a:rPr>
              <a:t>Cultural Competence and Social Diversity) </a:t>
            </a:r>
          </a:p>
          <a:p>
            <a:pPr>
              <a:lnSpc>
                <a:spcPct val="150000"/>
              </a:lnSpc>
              <a:buNone/>
            </a:pPr>
            <a:r>
              <a:rPr lang="nl-NL" sz="1800" dirty="0">
                <a:latin typeface="Arial" pitchFamily="34" charset="0"/>
                <a:cs typeface="Arial" pitchFamily="34" charset="0"/>
              </a:rPr>
              <a:t>f. Bebas dari konflik kepentingan (</a:t>
            </a:r>
            <a:r>
              <a:rPr lang="nl-NL" sz="1800" i="1" dirty="0">
                <a:latin typeface="Arial" pitchFamily="34" charset="0"/>
                <a:cs typeface="Arial" pitchFamily="34" charset="0"/>
              </a:rPr>
              <a:t>Conflicts of Interest) </a:t>
            </a:r>
          </a:p>
          <a:p>
            <a:pPr>
              <a:lnSpc>
                <a:spcPct val="150000"/>
              </a:lnSpc>
              <a:buNone/>
            </a:pPr>
            <a:r>
              <a:rPr lang="en-US" sz="1800" dirty="0">
                <a:latin typeface="Arial" pitchFamily="34" charset="0"/>
                <a:cs typeface="Arial" pitchFamily="34" charset="0"/>
              </a:rPr>
              <a:t>g.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Menjaga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privasi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kerahasiaan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klien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(</a:t>
            </a:r>
            <a:r>
              <a:rPr lang="en-US" sz="1800" i="1" dirty="0">
                <a:latin typeface="Arial" pitchFamily="34" charset="0"/>
                <a:cs typeface="Arial" pitchFamily="34" charset="0"/>
              </a:rPr>
              <a:t>Privacy and Confidentiality)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6248400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  <a:buNone/>
            </a:pPr>
            <a:r>
              <a:rPr lang="en-US" sz="1800" dirty="0" smtClean="0">
                <a:latin typeface="Arial" pitchFamily="34" charset="0"/>
                <a:cs typeface="Arial" pitchFamily="34" charset="0"/>
              </a:rPr>
              <a:t>h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.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Akses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untuk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melihat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catatan-catatan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mengenai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klien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(</a:t>
            </a:r>
            <a:r>
              <a:rPr lang="en-US" sz="1800" i="1" dirty="0">
                <a:latin typeface="Arial" pitchFamily="34" charset="0"/>
                <a:cs typeface="Arial" pitchFamily="34" charset="0"/>
              </a:rPr>
              <a:t>Access to Records) </a:t>
            </a:r>
          </a:p>
          <a:p>
            <a:pPr>
              <a:lnSpc>
                <a:spcPct val="150000"/>
              </a:lnSpc>
              <a:buNone/>
            </a:pPr>
            <a:r>
              <a:rPr lang="en-US" sz="1800" dirty="0" err="1">
                <a:latin typeface="Arial" pitchFamily="34" charset="0"/>
                <a:cs typeface="Arial" pitchFamily="34" charset="0"/>
              </a:rPr>
              <a:t>i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.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Menghindari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terjadinya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hubungan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seksual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atau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meminta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habuan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seksual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kepada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klien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(</a:t>
            </a:r>
            <a:r>
              <a:rPr lang="en-US" sz="1800" i="1" dirty="0">
                <a:latin typeface="Arial" pitchFamily="34" charset="0"/>
                <a:cs typeface="Arial" pitchFamily="34" charset="0"/>
              </a:rPr>
              <a:t>Sexual Relationships) </a:t>
            </a:r>
          </a:p>
          <a:p>
            <a:pPr>
              <a:lnSpc>
                <a:spcPct val="150000"/>
              </a:lnSpc>
              <a:buNone/>
            </a:pPr>
            <a:r>
              <a:rPr lang="en-US" sz="1800" dirty="0">
                <a:latin typeface="Arial" pitchFamily="34" charset="0"/>
                <a:cs typeface="Arial" pitchFamily="34" charset="0"/>
              </a:rPr>
              <a:t>j.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Menghindari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kontek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fizikal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(</a:t>
            </a:r>
            <a:r>
              <a:rPr lang="en-US" sz="1800" i="1" dirty="0">
                <a:latin typeface="Arial" pitchFamily="34" charset="0"/>
                <a:cs typeface="Arial" pitchFamily="34" charset="0"/>
              </a:rPr>
              <a:t>Physical Contact) </a:t>
            </a:r>
          </a:p>
          <a:p>
            <a:pPr>
              <a:lnSpc>
                <a:spcPct val="150000"/>
              </a:lnSpc>
              <a:buNone/>
            </a:pPr>
            <a:r>
              <a:rPr lang="en-US" sz="1800" dirty="0">
                <a:latin typeface="Arial" pitchFamily="34" charset="0"/>
                <a:cs typeface="Arial" pitchFamily="34" charset="0"/>
              </a:rPr>
              <a:t>k.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Menghindari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terjadinya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gangguan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seksual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terhadap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klien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(</a:t>
            </a:r>
            <a:r>
              <a:rPr lang="en-US" sz="1800" i="1" dirty="0">
                <a:latin typeface="Arial" pitchFamily="34" charset="0"/>
                <a:cs typeface="Arial" pitchFamily="34" charset="0"/>
              </a:rPr>
              <a:t>Sexual Harassment) </a:t>
            </a:r>
          </a:p>
          <a:p>
            <a:pPr>
              <a:lnSpc>
                <a:spcPct val="150000"/>
              </a:lnSpc>
              <a:buNone/>
            </a:pPr>
            <a:r>
              <a:rPr lang="en-US" sz="1800" dirty="0">
                <a:latin typeface="Arial" pitchFamily="34" charset="0"/>
                <a:cs typeface="Arial" pitchFamily="34" charset="0"/>
              </a:rPr>
              <a:t>l.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Penggunaan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bahasa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tepat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tidak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memutarbelitkan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fakta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mengenai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klien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(</a:t>
            </a:r>
            <a:r>
              <a:rPr lang="en-US" sz="1800" i="1" dirty="0">
                <a:latin typeface="Arial" pitchFamily="34" charset="0"/>
                <a:cs typeface="Arial" pitchFamily="34" charset="0"/>
              </a:rPr>
              <a:t>Derogatory Language) </a:t>
            </a:r>
          </a:p>
          <a:p>
            <a:pPr>
              <a:lnSpc>
                <a:spcPct val="150000"/>
              </a:lnSpc>
              <a:buNone/>
            </a:pPr>
            <a:r>
              <a:rPr lang="en-US" sz="1800" dirty="0">
                <a:latin typeface="Arial" pitchFamily="34" charset="0"/>
                <a:cs typeface="Arial" pitchFamily="34" charset="0"/>
              </a:rPr>
              <a:t>m.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Mengenakan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bayaran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munasabah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(</a:t>
            </a:r>
            <a:r>
              <a:rPr lang="en-US" sz="1800" i="1" dirty="0">
                <a:latin typeface="Arial" pitchFamily="34" charset="0"/>
                <a:cs typeface="Arial" pitchFamily="34" charset="0"/>
              </a:rPr>
              <a:t>Payment for Services) </a:t>
            </a:r>
          </a:p>
          <a:p>
            <a:pPr>
              <a:lnSpc>
                <a:spcPct val="150000"/>
              </a:lnSpc>
              <a:buNone/>
            </a:pPr>
            <a:r>
              <a:rPr lang="en-US" sz="1800" dirty="0">
                <a:latin typeface="Arial" pitchFamily="34" charset="0"/>
                <a:cs typeface="Arial" pitchFamily="34" charset="0"/>
              </a:rPr>
              <a:t>n.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Membantu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klien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kesukaran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membuat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keputusan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(</a:t>
            </a:r>
            <a:r>
              <a:rPr lang="en-US" sz="1800" i="1" dirty="0">
                <a:latin typeface="Arial" pitchFamily="34" charset="0"/>
                <a:cs typeface="Arial" pitchFamily="34" charset="0"/>
              </a:rPr>
              <a:t>Clients Who Lack Decision-Making Capacity) </a:t>
            </a:r>
          </a:p>
          <a:p>
            <a:pPr>
              <a:lnSpc>
                <a:spcPct val="150000"/>
              </a:lnSpc>
              <a:buNone/>
            </a:pPr>
            <a:r>
              <a:rPr lang="en-US" sz="1800" dirty="0">
                <a:latin typeface="Arial" pitchFamily="34" charset="0"/>
                <a:cs typeface="Arial" pitchFamily="34" charset="0"/>
              </a:rPr>
              <a:t>o.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Penghentian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perkhidmatan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atas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sebab-sebab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tertentu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(</a:t>
            </a:r>
            <a:r>
              <a:rPr lang="en-US" sz="1800" i="1" dirty="0">
                <a:latin typeface="Arial" pitchFamily="34" charset="0"/>
                <a:cs typeface="Arial" pitchFamily="34" charset="0"/>
              </a:rPr>
              <a:t>Interruption of Services) </a:t>
            </a:r>
          </a:p>
          <a:p>
            <a:pPr>
              <a:lnSpc>
                <a:spcPct val="150000"/>
              </a:lnSpc>
              <a:buNone/>
            </a:pPr>
            <a:r>
              <a:rPr lang="en-US" sz="1800" dirty="0">
                <a:latin typeface="Arial" pitchFamily="34" charset="0"/>
                <a:cs typeface="Arial" pitchFamily="34" charset="0"/>
              </a:rPr>
              <a:t>p.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Penamatan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perkhidmatan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(</a:t>
            </a:r>
            <a:r>
              <a:rPr lang="en-US" sz="1800" i="1" dirty="0">
                <a:latin typeface="Arial" pitchFamily="34" charset="0"/>
                <a:cs typeface="Arial" pitchFamily="34" charset="0"/>
              </a:rPr>
              <a:t>Termination of Services)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/>
              <a:t>Tanggungjawab</a:t>
            </a:r>
            <a:r>
              <a:rPr lang="en-US" b="1" dirty="0"/>
              <a:t> </a:t>
            </a:r>
            <a:r>
              <a:rPr lang="en-US" b="1" dirty="0" err="1"/>
              <a:t>Etika</a:t>
            </a:r>
            <a:r>
              <a:rPr lang="en-US" b="1" dirty="0"/>
              <a:t> </a:t>
            </a:r>
            <a:r>
              <a:rPr lang="en-US" b="1" dirty="0" err="1"/>
              <a:t>Pekerja</a:t>
            </a:r>
            <a:r>
              <a:rPr lang="en-US" b="1" dirty="0"/>
              <a:t> </a:t>
            </a:r>
            <a:r>
              <a:rPr lang="en-US" b="1" dirty="0" err="1"/>
              <a:t>Sosial</a:t>
            </a:r>
            <a:r>
              <a:rPr lang="en-US" b="1" dirty="0"/>
              <a:t> </a:t>
            </a:r>
            <a:r>
              <a:rPr lang="en-US" b="1" dirty="0" err="1"/>
              <a:t>Terhadap</a:t>
            </a:r>
            <a:r>
              <a:rPr lang="en-US" b="1" dirty="0"/>
              <a:t> </a:t>
            </a:r>
            <a:r>
              <a:rPr lang="en-US" b="1" dirty="0" err="1"/>
              <a:t>Rakan</a:t>
            </a:r>
            <a:r>
              <a:rPr lang="en-US" b="1" dirty="0"/>
              <a:t> </a:t>
            </a:r>
            <a:r>
              <a:rPr lang="en-US" b="1" dirty="0" err="1"/>
              <a:t>Sejawat</a:t>
            </a:r>
            <a:r>
              <a:rPr lang="en-US" b="1" dirty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0060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dirty="0"/>
              <a:t>a. </a:t>
            </a:r>
            <a:r>
              <a:rPr lang="en-US" dirty="0" err="1"/>
              <a:t>Menghargai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menghormati</a:t>
            </a:r>
            <a:r>
              <a:rPr lang="en-US" dirty="0"/>
              <a:t> </a:t>
            </a:r>
            <a:r>
              <a:rPr lang="en-US" dirty="0" err="1"/>
              <a:t>rakan</a:t>
            </a:r>
            <a:r>
              <a:rPr lang="en-US" dirty="0"/>
              <a:t> </a:t>
            </a:r>
            <a:r>
              <a:rPr lang="en-US" dirty="0" err="1"/>
              <a:t>sejawat</a:t>
            </a:r>
            <a:r>
              <a:rPr lang="en-US" dirty="0"/>
              <a:t> </a:t>
            </a:r>
            <a:r>
              <a:rPr lang="en-US" dirty="0" err="1"/>
              <a:t>sesama</a:t>
            </a:r>
            <a:r>
              <a:rPr lang="en-US" dirty="0"/>
              <a:t> </a:t>
            </a:r>
            <a:r>
              <a:rPr lang="en-US" dirty="0" err="1"/>
              <a:t>pekerja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 (</a:t>
            </a:r>
            <a:r>
              <a:rPr lang="en-US" i="1" dirty="0"/>
              <a:t>Respect) </a:t>
            </a:r>
          </a:p>
          <a:p>
            <a:pPr>
              <a:buNone/>
            </a:pPr>
            <a:r>
              <a:rPr lang="fi-FI" dirty="0"/>
              <a:t>b. Menjaga rahasia rakan sejawat (</a:t>
            </a:r>
            <a:r>
              <a:rPr lang="fi-FI" i="1" dirty="0"/>
              <a:t>Confidentiality) </a:t>
            </a:r>
          </a:p>
          <a:p>
            <a:pPr>
              <a:buNone/>
            </a:pPr>
            <a:r>
              <a:rPr lang="en-US" dirty="0"/>
              <a:t>c. </a:t>
            </a:r>
            <a:r>
              <a:rPr lang="en-US" dirty="0" err="1"/>
              <a:t>Menghargai</a:t>
            </a:r>
            <a:r>
              <a:rPr lang="en-US" dirty="0"/>
              <a:t> </a:t>
            </a:r>
            <a:r>
              <a:rPr lang="en-US" dirty="0" err="1"/>
              <a:t>adanya</a:t>
            </a:r>
            <a:r>
              <a:rPr lang="en-US" dirty="0"/>
              <a:t> </a:t>
            </a:r>
            <a:r>
              <a:rPr lang="en-US" dirty="0" err="1"/>
              <a:t>kerjasama</a:t>
            </a:r>
            <a:r>
              <a:rPr lang="en-US" dirty="0"/>
              <a:t> </a:t>
            </a:r>
            <a:r>
              <a:rPr lang="en-US" dirty="0" err="1"/>
              <a:t>antaradisiplin</a:t>
            </a:r>
            <a:r>
              <a:rPr lang="en-US" dirty="0"/>
              <a:t> (</a:t>
            </a:r>
            <a:r>
              <a:rPr lang="en-US" i="1" dirty="0"/>
              <a:t>Interdisciplinary Collaboration) </a:t>
            </a:r>
          </a:p>
          <a:p>
            <a:pPr>
              <a:buNone/>
            </a:pPr>
            <a:r>
              <a:rPr lang="en-US" dirty="0"/>
              <a:t>d.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mencampuri</a:t>
            </a:r>
            <a:r>
              <a:rPr lang="en-US" dirty="0"/>
              <a:t> </a:t>
            </a:r>
            <a:r>
              <a:rPr lang="en-US" dirty="0" err="1"/>
              <a:t>bidang</a:t>
            </a:r>
            <a:r>
              <a:rPr lang="en-US" dirty="0"/>
              <a:t> </a:t>
            </a:r>
            <a:r>
              <a:rPr lang="en-US" dirty="0" err="1"/>
              <a:t>tugas</a:t>
            </a:r>
            <a:r>
              <a:rPr lang="en-US" dirty="0"/>
              <a:t> </a:t>
            </a:r>
            <a:r>
              <a:rPr lang="en-US" dirty="0" err="1"/>
              <a:t>sejawat</a:t>
            </a:r>
            <a:r>
              <a:rPr lang="en-US" dirty="0"/>
              <a:t> (</a:t>
            </a:r>
            <a:r>
              <a:rPr lang="en-US" i="1" dirty="0"/>
              <a:t>Disputes Involving Colleagues) </a:t>
            </a:r>
          </a:p>
          <a:p>
            <a:pPr>
              <a:buNone/>
            </a:pPr>
            <a:r>
              <a:rPr lang="en-US" dirty="0" smtClean="0"/>
              <a:t>e</a:t>
            </a:r>
            <a:r>
              <a:rPr lang="en-US" dirty="0"/>
              <a:t>. </a:t>
            </a:r>
            <a:r>
              <a:rPr lang="en-US" dirty="0" err="1"/>
              <a:t>Berkonsultasi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sesame </a:t>
            </a:r>
            <a:r>
              <a:rPr lang="en-US" dirty="0" err="1"/>
              <a:t>sejawat</a:t>
            </a:r>
            <a:r>
              <a:rPr lang="en-US" dirty="0"/>
              <a:t> (</a:t>
            </a:r>
            <a:r>
              <a:rPr lang="en-US" i="1" dirty="0"/>
              <a:t>Consultation) </a:t>
            </a:r>
          </a:p>
          <a:p>
            <a:pPr>
              <a:buNone/>
            </a:pPr>
            <a:r>
              <a:rPr lang="en-US" dirty="0"/>
              <a:t>f. </a:t>
            </a:r>
            <a:r>
              <a:rPr lang="en-US" dirty="0" err="1"/>
              <a:t>Merujuk</a:t>
            </a:r>
            <a:r>
              <a:rPr lang="en-US" dirty="0"/>
              <a:t> </a:t>
            </a:r>
            <a:r>
              <a:rPr lang="en-US" dirty="0" err="1"/>
              <a:t>klien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memperoleh</a:t>
            </a:r>
            <a:r>
              <a:rPr lang="en-US" dirty="0"/>
              <a:t> </a:t>
            </a:r>
            <a:r>
              <a:rPr lang="en-US" dirty="0" err="1"/>
              <a:t>perkhidmatan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pihak</a:t>
            </a:r>
            <a:r>
              <a:rPr lang="en-US" dirty="0"/>
              <a:t> lain (</a:t>
            </a:r>
            <a:r>
              <a:rPr lang="en-US" i="1" dirty="0"/>
              <a:t>Referral for Services) </a:t>
            </a:r>
          </a:p>
          <a:p>
            <a:pPr>
              <a:buNone/>
            </a:pPr>
            <a:r>
              <a:rPr lang="en-US" dirty="0"/>
              <a:t>g. </a:t>
            </a:r>
            <a:r>
              <a:rPr lang="en-US" dirty="0" err="1"/>
              <a:t>Mencegah</a:t>
            </a:r>
            <a:r>
              <a:rPr lang="en-US" dirty="0"/>
              <a:t> </a:t>
            </a:r>
            <a:r>
              <a:rPr lang="en-US" dirty="0" err="1"/>
              <a:t>terjadinya</a:t>
            </a:r>
            <a:r>
              <a:rPr lang="en-US" dirty="0"/>
              <a:t> </a:t>
            </a:r>
            <a:r>
              <a:rPr lang="en-US" dirty="0" err="1"/>
              <a:t>hubungan</a:t>
            </a:r>
            <a:r>
              <a:rPr lang="en-US" dirty="0"/>
              <a:t> </a:t>
            </a:r>
            <a:r>
              <a:rPr lang="en-US" dirty="0" err="1"/>
              <a:t>seksual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rakan</a:t>
            </a:r>
            <a:r>
              <a:rPr lang="en-US" dirty="0"/>
              <a:t> </a:t>
            </a:r>
            <a:r>
              <a:rPr lang="en-US" dirty="0" err="1"/>
              <a:t>sejawat</a:t>
            </a:r>
            <a:r>
              <a:rPr lang="en-US" dirty="0"/>
              <a:t> (</a:t>
            </a:r>
            <a:r>
              <a:rPr lang="en-US" i="1" dirty="0"/>
              <a:t>Sexual relationship)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>
            <a:normAutofit/>
          </a:bodyPr>
          <a:lstStyle/>
          <a:p>
            <a:endParaRPr lang="en-US" dirty="0"/>
          </a:p>
          <a:p>
            <a:pPr>
              <a:buNone/>
            </a:pPr>
            <a:r>
              <a:rPr lang="en-US" dirty="0"/>
              <a:t>h. </a:t>
            </a:r>
            <a:r>
              <a:rPr lang="en-US" dirty="0" err="1"/>
              <a:t>Mencegah</a:t>
            </a:r>
            <a:r>
              <a:rPr lang="en-US" dirty="0"/>
              <a:t> </a:t>
            </a:r>
            <a:r>
              <a:rPr lang="en-US" dirty="0" err="1"/>
              <a:t>terjadinya</a:t>
            </a:r>
            <a:r>
              <a:rPr lang="en-US" dirty="0"/>
              <a:t> </a:t>
            </a:r>
            <a:r>
              <a:rPr lang="en-US" dirty="0" err="1"/>
              <a:t>gangguan</a:t>
            </a:r>
            <a:r>
              <a:rPr lang="en-US" dirty="0"/>
              <a:t> </a:t>
            </a:r>
            <a:r>
              <a:rPr lang="en-US" dirty="0" err="1"/>
              <a:t>seksual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rakan</a:t>
            </a:r>
            <a:r>
              <a:rPr lang="en-US" dirty="0"/>
              <a:t> </a:t>
            </a:r>
            <a:r>
              <a:rPr lang="en-US" dirty="0" err="1"/>
              <a:t>sejawat</a:t>
            </a:r>
            <a:r>
              <a:rPr lang="en-US" dirty="0"/>
              <a:t> (</a:t>
            </a:r>
            <a:r>
              <a:rPr lang="en-US" i="1" dirty="0"/>
              <a:t>Sexual </a:t>
            </a:r>
            <a:r>
              <a:rPr lang="en-US" i="1" dirty="0" err="1"/>
              <a:t>Harrassment</a:t>
            </a:r>
            <a:r>
              <a:rPr lang="en-US" i="1" dirty="0"/>
              <a:t>) </a:t>
            </a:r>
          </a:p>
          <a:p>
            <a:pPr>
              <a:buNone/>
            </a:pPr>
            <a:r>
              <a:rPr lang="en-US" dirty="0" err="1"/>
              <a:t>i</a:t>
            </a:r>
            <a:r>
              <a:rPr lang="en-US" dirty="0"/>
              <a:t>.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mendedahkan</a:t>
            </a:r>
            <a:r>
              <a:rPr lang="en-US" dirty="0"/>
              <a:t> </a:t>
            </a:r>
            <a:r>
              <a:rPr lang="en-US" dirty="0" err="1"/>
              <a:t>kecacatan</a:t>
            </a:r>
            <a:r>
              <a:rPr lang="en-US" dirty="0"/>
              <a:t>, </a:t>
            </a:r>
            <a:r>
              <a:rPr lang="en-US" dirty="0" err="1"/>
              <a:t>masalah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kekurangan</a:t>
            </a:r>
            <a:r>
              <a:rPr lang="en-US" dirty="0"/>
              <a:t> </a:t>
            </a:r>
            <a:r>
              <a:rPr lang="en-US" dirty="0" err="1"/>
              <a:t>rakan</a:t>
            </a:r>
            <a:r>
              <a:rPr lang="en-US" dirty="0"/>
              <a:t> </a:t>
            </a:r>
            <a:r>
              <a:rPr lang="en-US" dirty="0" err="1"/>
              <a:t>sejawat</a:t>
            </a:r>
            <a:r>
              <a:rPr lang="en-US" dirty="0"/>
              <a:t> (</a:t>
            </a:r>
            <a:r>
              <a:rPr lang="en-US" i="1" dirty="0"/>
              <a:t>Impairment of Colleagues) </a:t>
            </a:r>
          </a:p>
          <a:p>
            <a:pPr>
              <a:buNone/>
            </a:pPr>
            <a:r>
              <a:rPr lang="en-US" dirty="0"/>
              <a:t>j.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menghebahkan</a:t>
            </a:r>
            <a:r>
              <a:rPr lang="en-US" dirty="0"/>
              <a:t> </a:t>
            </a:r>
            <a:r>
              <a:rPr lang="en-US" dirty="0" err="1"/>
              <a:t>ketidakmampuan</a:t>
            </a:r>
            <a:r>
              <a:rPr lang="en-US" dirty="0"/>
              <a:t> </a:t>
            </a:r>
            <a:r>
              <a:rPr lang="en-US" dirty="0" err="1"/>
              <a:t>rakan</a:t>
            </a:r>
            <a:r>
              <a:rPr lang="en-US" dirty="0"/>
              <a:t> </a:t>
            </a:r>
            <a:r>
              <a:rPr lang="en-US" dirty="0" err="1"/>
              <a:t>sejawat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terbuka</a:t>
            </a:r>
            <a:r>
              <a:rPr lang="en-US" dirty="0"/>
              <a:t> </a:t>
            </a:r>
            <a:r>
              <a:rPr lang="en-US" dirty="0" err="1"/>
              <a:t>melainkan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saluran</a:t>
            </a:r>
            <a:r>
              <a:rPr lang="en-US" dirty="0"/>
              <a:t> yang </a:t>
            </a:r>
            <a:r>
              <a:rPr lang="en-US" dirty="0" err="1"/>
              <a:t>tepat</a:t>
            </a:r>
            <a:r>
              <a:rPr lang="en-US" dirty="0"/>
              <a:t>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badan</a:t>
            </a:r>
            <a:r>
              <a:rPr lang="en-US" dirty="0"/>
              <a:t> professional (</a:t>
            </a:r>
            <a:r>
              <a:rPr lang="en-US" i="1" dirty="0"/>
              <a:t>Incompetence of Colleagues) </a:t>
            </a:r>
          </a:p>
          <a:p>
            <a:pPr>
              <a:buNone/>
            </a:pPr>
            <a:r>
              <a:rPr lang="en-US" dirty="0"/>
              <a:t>k. </a:t>
            </a:r>
            <a:r>
              <a:rPr lang="en-US" dirty="0" err="1"/>
              <a:t>Pekerja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ukuran</a:t>
            </a:r>
            <a:r>
              <a:rPr lang="en-US" dirty="0"/>
              <a:t> yang </a:t>
            </a:r>
            <a:r>
              <a:rPr lang="en-US" dirty="0" err="1"/>
              <a:t>tepat</a:t>
            </a:r>
            <a:r>
              <a:rPr lang="en-US" dirty="0"/>
              <a:t> </a:t>
            </a:r>
            <a:r>
              <a:rPr lang="en-US" dirty="0" err="1"/>
              <a:t>mengenai</a:t>
            </a:r>
            <a:r>
              <a:rPr lang="en-US" dirty="0"/>
              <a:t> </a:t>
            </a:r>
            <a:r>
              <a:rPr lang="en-US" dirty="0" err="1"/>
              <a:t>penyimpangan</a:t>
            </a:r>
            <a:r>
              <a:rPr lang="en-US" dirty="0"/>
              <a:t> </a:t>
            </a:r>
            <a:r>
              <a:rPr lang="en-US" dirty="0" err="1"/>
              <a:t>etika</a:t>
            </a:r>
            <a:r>
              <a:rPr lang="en-US" dirty="0"/>
              <a:t> </a:t>
            </a:r>
            <a:r>
              <a:rPr lang="en-US" dirty="0" err="1"/>
              <a:t>rakan</a:t>
            </a:r>
            <a:r>
              <a:rPr lang="en-US" dirty="0"/>
              <a:t> </a:t>
            </a:r>
            <a:r>
              <a:rPr lang="en-US" dirty="0" err="1"/>
              <a:t>sejawat</a:t>
            </a:r>
            <a:r>
              <a:rPr lang="en-US" dirty="0"/>
              <a:t> (</a:t>
            </a:r>
            <a:r>
              <a:rPr lang="en-US" i="1" dirty="0"/>
              <a:t>Unethical Conduct of Colleagues)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/>
              <a:t>Tanggungjawab</a:t>
            </a:r>
            <a:r>
              <a:rPr lang="en-US" b="1" dirty="0"/>
              <a:t> </a:t>
            </a:r>
            <a:r>
              <a:rPr lang="en-US" b="1" dirty="0" err="1"/>
              <a:t>Etika</a:t>
            </a:r>
            <a:r>
              <a:rPr lang="en-US" b="1" dirty="0"/>
              <a:t> </a:t>
            </a:r>
            <a:r>
              <a:rPr lang="en-US" b="1" dirty="0" err="1"/>
              <a:t>Pekerja</a:t>
            </a:r>
            <a:r>
              <a:rPr lang="en-US" b="1" dirty="0"/>
              <a:t> </a:t>
            </a:r>
            <a:r>
              <a:rPr lang="en-US" b="1" dirty="0" err="1"/>
              <a:t>Sosial</a:t>
            </a:r>
            <a:r>
              <a:rPr lang="en-US" b="1" dirty="0"/>
              <a:t> </a:t>
            </a:r>
            <a:r>
              <a:rPr lang="en-US" b="1" dirty="0" err="1"/>
              <a:t>Terhadap</a:t>
            </a:r>
            <a:r>
              <a:rPr lang="en-US" b="1" dirty="0"/>
              <a:t> </a:t>
            </a:r>
            <a:r>
              <a:rPr lang="en-US" b="1" dirty="0" err="1"/>
              <a:t>Tempat</a:t>
            </a:r>
            <a:r>
              <a:rPr lang="en-US" b="1" dirty="0"/>
              <a:t> </a:t>
            </a:r>
            <a:r>
              <a:rPr lang="en-US" b="1" dirty="0" err="1" smtClean="0"/>
              <a:t>Amalan</a:t>
            </a:r>
            <a:r>
              <a:rPr lang="en-US" b="1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1800" dirty="0" err="1" smtClean="0">
                <a:latin typeface="Arial" pitchFamily="34" charset="0"/>
                <a:cs typeface="Arial" pitchFamily="34" charset="0"/>
              </a:rPr>
              <a:t>Pekerja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sosial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harus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bertanggungjawab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kepada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‘</a:t>
            </a:r>
            <a:r>
              <a:rPr lang="en-US" sz="1800" i="1" dirty="0">
                <a:latin typeface="Arial" pitchFamily="34" charset="0"/>
                <a:cs typeface="Arial" pitchFamily="34" charset="0"/>
              </a:rPr>
              <a:t>setting’, </a:t>
            </a:r>
            <a:r>
              <a:rPr lang="en-US" sz="1800" i="1" dirty="0" err="1">
                <a:latin typeface="Arial" pitchFamily="34" charset="0"/>
                <a:cs typeface="Arial" pitchFamily="34" charset="0"/>
              </a:rPr>
              <a:t>badan</a:t>
            </a:r>
            <a:r>
              <a:rPr lang="en-US" sz="1800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i="1" dirty="0" err="1">
                <a:latin typeface="Arial" pitchFamily="34" charset="0"/>
                <a:cs typeface="Arial" pitchFamily="34" charset="0"/>
              </a:rPr>
              <a:t>atau</a:t>
            </a:r>
            <a:r>
              <a:rPr lang="en-US" sz="1800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i="1" dirty="0" err="1">
                <a:latin typeface="Arial" pitchFamily="34" charset="0"/>
                <a:cs typeface="Arial" pitchFamily="34" charset="0"/>
              </a:rPr>
              <a:t>institusi</a:t>
            </a:r>
            <a:r>
              <a:rPr lang="en-US" sz="1800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i="1" dirty="0" err="1">
                <a:latin typeface="Arial" pitchFamily="34" charset="0"/>
                <a:cs typeface="Arial" pitchFamily="34" charset="0"/>
              </a:rPr>
              <a:t>tempat</a:t>
            </a:r>
            <a:r>
              <a:rPr lang="en-US" sz="1800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i="1" dirty="0" err="1">
                <a:latin typeface="Arial" pitchFamily="34" charset="0"/>
                <a:cs typeface="Arial" pitchFamily="34" charset="0"/>
              </a:rPr>
              <a:t>dimana</a:t>
            </a:r>
            <a:r>
              <a:rPr lang="en-US" sz="1800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i="1" dirty="0" err="1">
                <a:latin typeface="Arial" pitchFamily="34" charset="0"/>
                <a:cs typeface="Arial" pitchFamily="34" charset="0"/>
              </a:rPr>
              <a:t>mereka</a:t>
            </a:r>
            <a:r>
              <a:rPr lang="en-US" sz="1800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i="1" dirty="0" err="1">
                <a:latin typeface="Arial" pitchFamily="34" charset="0"/>
                <a:cs typeface="Arial" pitchFamily="34" charset="0"/>
              </a:rPr>
              <a:t>menjalankan</a:t>
            </a:r>
            <a:r>
              <a:rPr lang="en-US" sz="1800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i="1" dirty="0" err="1" smtClean="0">
                <a:latin typeface="Arial" pitchFamily="34" charset="0"/>
                <a:cs typeface="Arial" pitchFamily="34" charset="0"/>
              </a:rPr>
              <a:t>Amalan</a:t>
            </a:r>
            <a:r>
              <a:rPr lang="en-US" sz="18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i="1" dirty="0" err="1">
                <a:latin typeface="Arial" pitchFamily="34" charset="0"/>
                <a:cs typeface="Arial" pitchFamily="34" charset="0"/>
              </a:rPr>
              <a:t>kerja</a:t>
            </a:r>
            <a:r>
              <a:rPr lang="en-US" sz="1800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i="1" dirty="0" err="1">
                <a:latin typeface="Arial" pitchFamily="34" charset="0"/>
                <a:cs typeface="Arial" pitchFamily="34" charset="0"/>
              </a:rPr>
              <a:t>sosial</a:t>
            </a:r>
            <a:r>
              <a:rPr lang="en-US" sz="1800" i="1" dirty="0">
                <a:latin typeface="Arial" pitchFamily="34" charset="0"/>
                <a:cs typeface="Arial" pitchFamily="34" charset="0"/>
              </a:rPr>
              <a:t>. </a:t>
            </a:r>
            <a:endParaRPr lang="en-US" sz="1800" i="1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1800" dirty="0" err="1">
                <a:latin typeface="Arial" pitchFamily="34" charset="0"/>
                <a:cs typeface="Arial" pitchFamily="34" charset="0"/>
              </a:rPr>
              <a:t>Pekerja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sosial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bertindak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sebagai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pendidik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penyelia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latihan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praktikum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kepada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pelajar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atau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jurulatih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hanya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memberikan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bimbingan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sesuai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dengan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bidang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pengetahuan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kemampuan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mereka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. </a:t>
            </a:r>
            <a:endParaRPr lang="en-US" sz="1800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1800" dirty="0" err="1">
                <a:latin typeface="Arial" pitchFamily="34" charset="0"/>
                <a:cs typeface="Arial" pitchFamily="34" charset="0"/>
              </a:rPr>
              <a:t>Pekerja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sosial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dipertanggungjawabkan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untuk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menilai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prestasi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orang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lain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harus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bertindak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jujur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tidak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berat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sebelah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berdasarkan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kriteria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jelas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.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DEFINISI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lnSpc>
                <a:spcPct val="170000"/>
              </a:lnSpc>
            </a:pPr>
            <a:r>
              <a:rPr lang="en-US" dirty="0" err="1" smtClean="0">
                <a:latin typeface="Arial" pitchFamily="34" charset="0"/>
                <a:cs typeface="Arial" pitchFamily="34" charset="0"/>
              </a:rPr>
              <a:t>Satu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seni</a:t>
            </a:r>
            <a:r>
              <a:rPr lang="en-US" dirty="0">
                <a:latin typeface="Arial" pitchFamily="34" charset="0"/>
                <a:cs typeface="Arial" pitchFamily="34" charset="0"/>
              </a:rPr>
              <a:t> (art),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sains</a:t>
            </a:r>
            <a:r>
              <a:rPr lang="en-US" dirty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sebagai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satu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profesion</a:t>
            </a:r>
            <a:r>
              <a:rPr lang="en-US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menolong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manusia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untuk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menyelesaikan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masalah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mereka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sama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ada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secara</a:t>
            </a:r>
            <a:r>
              <a:rPr lang="en-US" dirty="0">
                <a:latin typeface="Arial" pitchFamily="34" charset="0"/>
                <a:cs typeface="Arial" pitchFamily="34" charset="0"/>
              </a:rPr>
              <a:t> personal,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kumpulan</a:t>
            </a:r>
            <a:r>
              <a:rPr lang="en-US" dirty="0">
                <a:latin typeface="Arial" pitchFamily="34" charset="0"/>
                <a:cs typeface="Arial" pitchFamily="34" charset="0"/>
              </a:rPr>
              <a:t> (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terutamanya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keluarga</a:t>
            </a:r>
            <a:r>
              <a:rPr lang="en-US" dirty="0">
                <a:latin typeface="Arial" pitchFamily="34" charset="0"/>
                <a:cs typeface="Arial" pitchFamily="34" charset="0"/>
              </a:rPr>
              <a:t>)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juga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masalah-masalah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komuniti</a:t>
            </a:r>
            <a:r>
              <a:rPr lang="en-US" dirty="0">
                <a:latin typeface="Arial" pitchFamily="34" charset="0"/>
                <a:cs typeface="Arial" pitchFamily="34" charset="0"/>
              </a:rPr>
              <a:t> (Farley &amp; Etc. all, 2006). 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70000"/>
              </a:lnSpc>
            </a:pPr>
            <a:r>
              <a:rPr lang="en-US" dirty="0" err="1" smtClean="0">
                <a:latin typeface="Arial" pitchFamily="34" charset="0"/>
                <a:cs typeface="Arial" pitchFamily="34" charset="0"/>
              </a:rPr>
              <a:t>Kerja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sosial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profesional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bekerja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dengan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orang-orang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untuk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:-</a:t>
            </a:r>
          </a:p>
          <a:p>
            <a:pPr marL="514350" indent="-514350">
              <a:lnSpc>
                <a:spcPct val="170000"/>
              </a:lnSpc>
              <a:buFont typeface="+mj-lt"/>
              <a:buAutoNum type="arabicPeriod"/>
            </a:pPr>
            <a:r>
              <a:rPr lang="en-US" dirty="0" err="1" smtClean="0">
                <a:latin typeface="Arial" pitchFamily="34" charset="0"/>
                <a:cs typeface="Arial" pitchFamily="34" charset="0"/>
              </a:rPr>
              <a:t>meningkatkan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kemampuan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kefungsian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sosial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mereka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marL="514350" indent="-514350">
              <a:lnSpc>
                <a:spcPct val="170000"/>
              </a:lnSpc>
              <a:buFont typeface="+mj-lt"/>
              <a:buAutoNum type="arabicPeriod"/>
            </a:pPr>
            <a:r>
              <a:rPr lang="en-US" dirty="0" err="1" smtClean="0">
                <a:latin typeface="Arial" pitchFamily="34" charset="0"/>
                <a:cs typeface="Arial" pitchFamily="34" charset="0"/>
              </a:rPr>
              <a:t>mengakses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sumber-sumber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sokongan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sosial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marL="514350" indent="-514350">
              <a:lnSpc>
                <a:spcPct val="170000"/>
              </a:lnSpc>
              <a:buFont typeface="+mj-lt"/>
              <a:buAutoNum type="arabicPeriod"/>
            </a:pPr>
            <a:r>
              <a:rPr lang="en-US" dirty="0" err="1" smtClean="0">
                <a:latin typeface="Arial" pitchFamily="34" charset="0"/>
                <a:cs typeface="Arial" pitchFamily="34" charset="0"/>
              </a:rPr>
              <a:t>membangun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perkhidmatan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manusia</a:t>
            </a:r>
            <a:r>
              <a:rPr lang="en-US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responsif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humanistik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marL="514350" indent="-514350">
              <a:lnSpc>
                <a:spcPct val="170000"/>
              </a:lnSpc>
              <a:buFont typeface="+mj-lt"/>
              <a:buAutoNum type="arabicPeriod"/>
            </a:pPr>
            <a:r>
              <a:rPr lang="en-US" dirty="0" err="1" smtClean="0">
                <a:latin typeface="Arial" pitchFamily="34" charset="0"/>
                <a:cs typeface="Arial" pitchFamily="34" charset="0"/>
              </a:rPr>
              <a:t>memperluaskan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struktur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sosial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masyarakat</a:t>
            </a:r>
            <a:r>
              <a:rPr lang="en-US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memberi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peluang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kepada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setiap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warga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negara</a:t>
            </a:r>
            <a:r>
              <a:rPr lang="en-US" dirty="0">
                <a:latin typeface="Arial" pitchFamily="34" charset="0"/>
                <a:cs typeface="Arial" pitchFamily="34" charset="0"/>
              </a:rPr>
              <a:t>. 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sz="1800" dirty="0" err="1" smtClean="0">
                <a:latin typeface="Arial" pitchFamily="34" charset="0"/>
                <a:cs typeface="Arial" pitchFamily="34" charset="0"/>
              </a:rPr>
              <a:t>Kejujuran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pekerja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sosial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dalam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penyediaan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penyimpan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bil-bil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perkhidmatan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diberikan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kepada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klien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. </a:t>
            </a:r>
            <a:endParaRPr lang="en-US" sz="1800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1800" dirty="0" err="1">
                <a:latin typeface="Arial" pitchFamily="34" charset="0"/>
                <a:cs typeface="Arial" pitchFamily="34" charset="0"/>
              </a:rPr>
              <a:t>Pekerja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sosial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bertugas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sebagai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pentadbir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harus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memastikan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perkhidmatan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diberikan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kepada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klien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adalah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tepat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dalam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hal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pengembangan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staf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kesempatan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harus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diberikan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seluas-luasnya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kepada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semua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staf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. </a:t>
            </a:r>
            <a:endParaRPr lang="en-US" sz="1800" dirty="0" smtClean="0"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/>
              <a:t>Tanggungjawab</a:t>
            </a:r>
            <a:r>
              <a:rPr lang="en-US" b="1" dirty="0"/>
              <a:t> </a:t>
            </a:r>
            <a:r>
              <a:rPr lang="en-US" b="1" dirty="0" err="1"/>
              <a:t>Etika</a:t>
            </a:r>
            <a:r>
              <a:rPr lang="en-US" b="1" dirty="0"/>
              <a:t> </a:t>
            </a:r>
            <a:r>
              <a:rPr lang="en-US" b="1" dirty="0" err="1"/>
              <a:t>Pekerja</a:t>
            </a:r>
            <a:r>
              <a:rPr lang="en-US" b="1" dirty="0"/>
              <a:t> </a:t>
            </a:r>
            <a:r>
              <a:rPr lang="en-US" b="1" dirty="0" err="1"/>
              <a:t>Sosial</a:t>
            </a:r>
            <a:r>
              <a:rPr lang="en-US" b="1" dirty="0"/>
              <a:t> </a:t>
            </a:r>
            <a:r>
              <a:rPr lang="en-US" b="1" dirty="0" err="1"/>
              <a:t>Sebagai</a:t>
            </a:r>
            <a:r>
              <a:rPr lang="en-US" b="1" dirty="0"/>
              <a:t> </a:t>
            </a:r>
            <a:r>
              <a:rPr lang="en-US" b="1" dirty="0" err="1"/>
              <a:t>Seorang</a:t>
            </a:r>
            <a:r>
              <a:rPr lang="en-US" b="1" dirty="0"/>
              <a:t> </a:t>
            </a:r>
            <a:r>
              <a:rPr lang="en-US" b="1" dirty="0" err="1"/>
              <a:t>Profesional</a:t>
            </a:r>
            <a:r>
              <a:rPr lang="en-US" b="1" dirty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lnSpc>
                <a:spcPct val="150000"/>
              </a:lnSpc>
              <a:buAutoNum type="arabicPeriod"/>
            </a:pPr>
            <a:r>
              <a:rPr lang="en-US" sz="1900" dirty="0" err="1" smtClean="0">
                <a:latin typeface="Arial" pitchFamily="34" charset="0"/>
                <a:cs typeface="Arial" pitchFamily="34" charset="0"/>
              </a:rPr>
              <a:t>Pekerja</a:t>
            </a:r>
            <a:r>
              <a:rPr lang="en-US" sz="19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900" dirty="0" err="1">
                <a:latin typeface="Arial" pitchFamily="34" charset="0"/>
                <a:cs typeface="Arial" pitchFamily="34" charset="0"/>
              </a:rPr>
              <a:t>sosial</a:t>
            </a:r>
            <a:r>
              <a:rPr lang="en-US" sz="1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900" dirty="0" err="1">
                <a:latin typeface="Arial" pitchFamily="34" charset="0"/>
                <a:cs typeface="Arial" pitchFamily="34" charset="0"/>
              </a:rPr>
              <a:t>bekerja</a:t>
            </a:r>
            <a:r>
              <a:rPr lang="en-US" sz="1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9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1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900" dirty="0" err="1">
                <a:latin typeface="Arial" pitchFamily="34" charset="0"/>
                <a:cs typeface="Arial" pitchFamily="34" charset="0"/>
              </a:rPr>
              <a:t>menerima</a:t>
            </a:r>
            <a:r>
              <a:rPr lang="en-US" sz="1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900" dirty="0" err="1">
                <a:latin typeface="Arial" pitchFamily="34" charset="0"/>
                <a:cs typeface="Arial" pitchFamily="34" charset="0"/>
              </a:rPr>
              <a:t>tanggungjawab</a:t>
            </a:r>
            <a:r>
              <a:rPr lang="en-US" sz="1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900" dirty="0" err="1">
                <a:latin typeface="Arial" pitchFamily="34" charset="0"/>
                <a:cs typeface="Arial" pitchFamily="34" charset="0"/>
              </a:rPr>
              <a:t>hanya</a:t>
            </a:r>
            <a:r>
              <a:rPr lang="en-US" sz="1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900" dirty="0" err="1">
                <a:latin typeface="Arial" pitchFamily="34" charset="0"/>
                <a:cs typeface="Arial" pitchFamily="34" charset="0"/>
              </a:rPr>
              <a:t>berdasarkan</a:t>
            </a:r>
            <a:r>
              <a:rPr lang="en-US" sz="1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900" dirty="0" err="1">
                <a:latin typeface="Arial" pitchFamily="34" charset="0"/>
                <a:cs typeface="Arial" pitchFamily="34" charset="0"/>
              </a:rPr>
              <a:t>kemampuan</a:t>
            </a:r>
            <a:r>
              <a:rPr lang="en-US" sz="1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900" dirty="0" err="1">
                <a:latin typeface="Arial" pitchFamily="34" charset="0"/>
                <a:cs typeface="Arial" pitchFamily="34" charset="0"/>
              </a:rPr>
              <a:t>mereka</a:t>
            </a:r>
            <a:r>
              <a:rPr lang="en-US" sz="1900" dirty="0">
                <a:latin typeface="Arial" pitchFamily="34" charset="0"/>
                <a:cs typeface="Arial" pitchFamily="34" charset="0"/>
              </a:rPr>
              <a:t> (</a:t>
            </a:r>
            <a:r>
              <a:rPr lang="en-US" sz="1900" i="1" dirty="0">
                <a:latin typeface="Arial" pitchFamily="34" charset="0"/>
                <a:cs typeface="Arial" pitchFamily="34" charset="0"/>
              </a:rPr>
              <a:t>Competence) </a:t>
            </a:r>
            <a:endParaRPr lang="en-US" sz="1900" i="1" dirty="0" smtClean="0">
              <a:latin typeface="Arial" pitchFamily="34" charset="0"/>
              <a:cs typeface="Arial" pitchFamily="34" charset="0"/>
            </a:endParaRPr>
          </a:p>
          <a:p>
            <a:pPr marL="514350" indent="-514350">
              <a:lnSpc>
                <a:spcPct val="150000"/>
              </a:lnSpc>
              <a:buNone/>
              <a:tabLst>
                <a:tab pos="515938" algn="l"/>
              </a:tabLst>
            </a:pPr>
            <a:r>
              <a:rPr lang="en-US" sz="19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sz="1900" dirty="0">
                <a:latin typeface="Arial" pitchFamily="34" charset="0"/>
                <a:cs typeface="Arial" pitchFamily="34" charset="0"/>
              </a:rPr>
              <a:t>. </a:t>
            </a:r>
            <a:r>
              <a:rPr lang="en-US" sz="1900" dirty="0" smtClean="0">
                <a:latin typeface="Arial" pitchFamily="34" charset="0"/>
                <a:cs typeface="Arial" pitchFamily="34" charset="0"/>
              </a:rPr>
              <a:t>	</a:t>
            </a:r>
            <a:r>
              <a:rPr lang="en-US" sz="1900" dirty="0" err="1" smtClean="0">
                <a:latin typeface="Arial" pitchFamily="34" charset="0"/>
                <a:cs typeface="Arial" pitchFamily="34" charset="0"/>
              </a:rPr>
              <a:t>Pekerja</a:t>
            </a:r>
            <a:r>
              <a:rPr lang="en-US" sz="19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900" dirty="0" err="1">
                <a:latin typeface="Arial" pitchFamily="34" charset="0"/>
                <a:cs typeface="Arial" pitchFamily="34" charset="0"/>
              </a:rPr>
              <a:t>sosial</a:t>
            </a:r>
            <a:r>
              <a:rPr lang="en-US" sz="1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900" dirty="0" err="1">
                <a:latin typeface="Arial" pitchFamily="34" charset="0"/>
                <a:cs typeface="Arial" pitchFamily="34" charset="0"/>
              </a:rPr>
              <a:t>tidak</a:t>
            </a:r>
            <a:r>
              <a:rPr lang="en-US" sz="1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900" dirty="0" err="1">
                <a:latin typeface="Arial" pitchFamily="34" charset="0"/>
                <a:cs typeface="Arial" pitchFamily="34" charset="0"/>
              </a:rPr>
              <a:t>dibenarkan</a:t>
            </a:r>
            <a:r>
              <a:rPr lang="en-US" sz="1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900" dirty="0" err="1">
                <a:latin typeface="Arial" pitchFamily="34" charset="0"/>
                <a:cs typeface="Arial" pitchFamily="34" charset="0"/>
              </a:rPr>
              <a:t>bekerja</a:t>
            </a:r>
            <a:r>
              <a:rPr lang="en-US" sz="19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1900" dirty="0" err="1">
                <a:latin typeface="Arial" pitchFamily="34" charset="0"/>
                <a:cs typeface="Arial" pitchFamily="34" charset="0"/>
              </a:rPr>
              <a:t>memberi</a:t>
            </a:r>
            <a:r>
              <a:rPr lang="en-US" sz="1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900" dirty="0" err="1">
                <a:latin typeface="Arial" pitchFamily="34" charset="0"/>
                <a:cs typeface="Arial" pitchFamily="34" charset="0"/>
              </a:rPr>
              <a:t>peluang</a:t>
            </a:r>
            <a:r>
              <a:rPr lang="en-US" sz="1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900" dirty="0" err="1">
                <a:latin typeface="Arial" pitchFamily="34" charset="0"/>
                <a:cs typeface="Arial" pitchFamily="34" charset="0"/>
              </a:rPr>
              <a:t>atau</a:t>
            </a:r>
            <a:r>
              <a:rPr lang="en-US" sz="1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900" dirty="0" err="1">
                <a:latin typeface="Arial" pitchFamily="34" charset="0"/>
                <a:cs typeface="Arial" pitchFamily="34" charset="0"/>
              </a:rPr>
              <a:t>bekerja</a:t>
            </a:r>
            <a:r>
              <a:rPr lang="en-US" sz="1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900" dirty="0" err="1">
                <a:latin typeface="Arial" pitchFamily="34" charset="0"/>
                <a:cs typeface="Arial" pitchFamily="34" charset="0"/>
              </a:rPr>
              <a:t>sama</a:t>
            </a:r>
            <a:r>
              <a:rPr lang="en-US" sz="1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900" dirty="0" err="1">
                <a:latin typeface="Arial" pitchFamily="34" charset="0"/>
                <a:cs typeface="Arial" pitchFamily="34" charset="0"/>
              </a:rPr>
              <a:t>dalam</a:t>
            </a:r>
            <a:r>
              <a:rPr lang="en-US" sz="1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900" dirty="0" err="1">
                <a:latin typeface="Arial" pitchFamily="34" charset="0"/>
                <a:cs typeface="Arial" pitchFamily="34" charset="0"/>
              </a:rPr>
              <a:t>semua</a:t>
            </a:r>
            <a:r>
              <a:rPr lang="en-US" sz="1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900" dirty="0" err="1">
                <a:latin typeface="Arial" pitchFamily="34" charset="0"/>
                <a:cs typeface="Arial" pitchFamily="34" charset="0"/>
              </a:rPr>
              <a:t>bentuk</a:t>
            </a:r>
            <a:r>
              <a:rPr lang="en-US" sz="1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900" dirty="0" err="1">
                <a:latin typeface="Arial" pitchFamily="34" charset="0"/>
                <a:cs typeface="Arial" pitchFamily="34" charset="0"/>
              </a:rPr>
              <a:t>diskriminasi</a:t>
            </a:r>
            <a:r>
              <a:rPr lang="en-US" sz="1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900" dirty="0" err="1">
                <a:latin typeface="Arial" pitchFamily="34" charset="0"/>
                <a:cs typeface="Arial" pitchFamily="34" charset="0"/>
              </a:rPr>
              <a:t>berdasarkan</a:t>
            </a:r>
            <a:r>
              <a:rPr lang="en-US" sz="1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900" dirty="0" err="1">
                <a:latin typeface="Arial" pitchFamily="34" charset="0"/>
                <a:cs typeface="Arial" pitchFamily="34" charset="0"/>
              </a:rPr>
              <a:t>etnik</a:t>
            </a:r>
            <a:r>
              <a:rPr lang="en-US" sz="1900" dirty="0">
                <a:latin typeface="Arial" pitchFamily="34" charset="0"/>
                <a:cs typeface="Arial" pitchFamily="34" charset="0"/>
              </a:rPr>
              <a:t>, agama, Negara, </a:t>
            </a:r>
            <a:r>
              <a:rPr lang="en-US" sz="1900" dirty="0" err="1">
                <a:latin typeface="Arial" pitchFamily="34" charset="0"/>
                <a:cs typeface="Arial" pitchFamily="34" charset="0"/>
              </a:rPr>
              <a:t>warna</a:t>
            </a:r>
            <a:r>
              <a:rPr lang="en-US" sz="1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900" dirty="0" err="1">
                <a:latin typeface="Arial" pitchFamily="34" charset="0"/>
                <a:cs typeface="Arial" pitchFamily="34" charset="0"/>
              </a:rPr>
              <a:t>kulit</a:t>
            </a:r>
            <a:r>
              <a:rPr lang="en-US" sz="19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1900" dirty="0" err="1">
                <a:latin typeface="Arial" pitchFamily="34" charset="0"/>
                <a:cs typeface="Arial" pitchFamily="34" charset="0"/>
              </a:rPr>
              <a:t>jantina</a:t>
            </a:r>
            <a:r>
              <a:rPr lang="en-US" sz="19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19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1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900" dirty="0" err="1">
                <a:latin typeface="Arial" pitchFamily="34" charset="0"/>
                <a:cs typeface="Arial" pitchFamily="34" charset="0"/>
              </a:rPr>
              <a:t>sebagainya</a:t>
            </a:r>
            <a:r>
              <a:rPr lang="en-US" sz="1900" dirty="0">
                <a:latin typeface="Arial" pitchFamily="34" charset="0"/>
                <a:cs typeface="Arial" pitchFamily="34" charset="0"/>
              </a:rPr>
              <a:t>. </a:t>
            </a:r>
          </a:p>
          <a:p>
            <a:pPr>
              <a:lnSpc>
                <a:spcPct val="150000"/>
              </a:lnSpc>
              <a:buNone/>
            </a:pPr>
            <a:r>
              <a:rPr lang="en-US" sz="1900" dirty="0">
                <a:latin typeface="Arial" pitchFamily="34" charset="0"/>
                <a:cs typeface="Arial" pitchFamily="34" charset="0"/>
              </a:rPr>
              <a:t>3. </a:t>
            </a:r>
            <a:r>
              <a:rPr lang="en-US" sz="1900" dirty="0" smtClean="0">
                <a:latin typeface="Arial" pitchFamily="34" charset="0"/>
                <a:cs typeface="Arial" pitchFamily="34" charset="0"/>
              </a:rPr>
              <a:t>	</a:t>
            </a:r>
            <a:r>
              <a:rPr lang="en-US" sz="19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900" dirty="0" smtClean="0">
                <a:latin typeface="Arial" pitchFamily="34" charset="0"/>
                <a:cs typeface="Arial" pitchFamily="34" charset="0"/>
              </a:rPr>
              <a:t>   </a:t>
            </a:r>
            <a:r>
              <a:rPr lang="en-US" sz="1900" dirty="0" err="1" smtClean="0">
                <a:latin typeface="Arial" pitchFamily="34" charset="0"/>
                <a:cs typeface="Arial" pitchFamily="34" charset="0"/>
              </a:rPr>
              <a:t>Pekerja</a:t>
            </a:r>
            <a:r>
              <a:rPr lang="en-US" sz="19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900" dirty="0" err="1">
                <a:latin typeface="Arial" pitchFamily="34" charset="0"/>
                <a:cs typeface="Arial" pitchFamily="34" charset="0"/>
              </a:rPr>
              <a:t>sosial</a:t>
            </a:r>
            <a:r>
              <a:rPr lang="en-US" sz="1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900" dirty="0" err="1">
                <a:latin typeface="Arial" pitchFamily="34" charset="0"/>
                <a:cs typeface="Arial" pitchFamily="34" charset="0"/>
              </a:rPr>
              <a:t>harus</a:t>
            </a:r>
            <a:r>
              <a:rPr lang="en-US" sz="1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900" dirty="0" err="1">
                <a:latin typeface="Arial" pitchFamily="34" charset="0"/>
                <a:cs typeface="Arial" pitchFamily="34" charset="0"/>
              </a:rPr>
              <a:t>bertindak</a:t>
            </a:r>
            <a:r>
              <a:rPr lang="en-US" sz="1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900" dirty="0" err="1">
                <a:latin typeface="Arial" pitchFamily="34" charset="0"/>
                <a:cs typeface="Arial" pitchFamily="34" charset="0"/>
              </a:rPr>
              <a:t>jujur</a:t>
            </a:r>
            <a:r>
              <a:rPr lang="en-US" sz="1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900" dirty="0" err="1">
                <a:latin typeface="Arial" pitchFamily="34" charset="0"/>
                <a:cs typeface="Arial" pitchFamily="34" charset="0"/>
              </a:rPr>
              <a:t>sebagai</a:t>
            </a:r>
            <a:r>
              <a:rPr lang="en-US" sz="1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900" dirty="0" err="1">
                <a:latin typeface="Arial" pitchFamily="34" charset="0"/>
                <a:cs typeface="Arial" pitchFamily="34" charset="0"/>
              </a:rPr>
              <a:t>seorang</a:t>
            </a:r>
            <a:r>
              <a:rPr lang="en-US" sz="1900" dirty="0">
                <a:latin typeface="Arial" pitchFamily="34" charset="0"/>
                <a:cs typeface="Arial" pitchFamily="34" charset="0"/>
              </a:rPr>
              <a:t> professional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364163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None/>
            </a:pPr>
            <a:r>
              <a:rPr lang="en-US" dirty="0" smtClean="0"/>
              <a:t>4</a:t>
            </a:r>
            <a:r>
              <a:rPr lang="en-US" dirty="0"/>
              <a:t>.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Pekerja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sosial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tidak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boleh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mencampuradukan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masalah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peribadi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dengan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tugas-tugas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professional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mereka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. </a:t>
            </a:r>
          </a:p>
          <a:p>
            <a:pPr>
              <a:lnSpc>
                <a:spcPct val="150000"/>
              </a:lnSpc>
              <a:buNone/>
            </a:pPr>
            <a:r>
              <a:rPr lang="en-US" sz="1800" dirty="0">
                <a:latin typeface="Arial" pitchFamily="34" charset="0"/>
                <a:cs typeface="Arial" pitchFamily="34" charset="0"/>
              </a:rPr>
              <a:t>5.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Pekerja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sosial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harus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menjelaskan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antara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kenyataan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tindakan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sebagai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peribadi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atau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mewakili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profesion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kerja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sosial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organisasi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profesional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kerja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sosial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atau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badan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tempat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dia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bekerja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. </a:t>
            </a:r>
          </a:p>
          <a:p>
            <a:pPr>
              <a:lnSpc>
                <a:spcPct val="150000"/>
              </a:lnSpc>
              <a:buNone/>
            </a:pPr>
            <a:r>
              <a:rPr lang="en-US" sz="1800" dirty="0">
                <a:latin typeface="Arial" pitchFamily="34" charset="0"/>
                <a:cs typeface="Arial" pitchFamily="34" charset="0"/>
              </a:rPr>
              <a:t>6.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Pekerja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sosial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harus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mengakui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secara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jujur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sekiranya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ada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sumbangan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mana-mana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pihak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dalam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pelaksanaan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tugasnya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/>
              <a:t>Tanggungjawab</a:t>
            </a:r>
            <a:r>
              <a:rPr lang="en-US" b="1" dirty="0"/>
              <a:t> </a:t>
            </a:r>
            <a:r>
              <a:rPr lang="en-US" b="1" dirty="0" err="1"/>
              <a:t>Etika</a:t>
            </a:r>
            <a:r>
              <a:rPr lang="en-US" b="1" dirty="0"/>
              <a:t> </a:t>
            </a:r>
            <a:r>
              <a:rPr lang="en-US" b="1" dirty="0" err="1"/>
              <a:t>Pekerja</a:t>
            </a:r>
            <a:r>
              <a:rPr lang="en-US" b="1" dirty="0"/>
              <a:t> </a:t>
            </a:r>
            <a:r>
              <a:rPr lang="en-US" b="1" dirty="0" err="1"/>
              <a:t>Sosial</a:t>
            </a:r>
            <a:r>
              <a:rPr lang="en-US" b="1" dirty="0"/>
              <a:t> </a:t>
            </a:r>
            <a:r>
              <a:rPr lang="en-US" b="1" dirty="0" err="1"/>
              <a:t>Terhadap</a:t>
            </a:r>
            <a:r>
              <a:rPr lang="en-US" b="1" dirty="0"/>
              <a:t> </a:t>
            </a:r>
            <a:r>
              <a:rPr lang="en-US" b="1" dirty="0" err="1"/>
              <a:t>Profesion</a:t>
            </a:r>
            <a:r>
              <a:rPr lang="en-US" b="1" dirty="0"/>
              <a:t> </a:t>
            </a:r>
            <a:r>
              <a:rPr lang="en-US" b="1" dirty="0" err="1"/>
              <a:t>Kerja</a:t>
            </a:r>
            <a:r>
              <a:rPr lang="en-US" b="1" dirty="0"/>
              <a:t> </a:t>
            </a:r>
            <a:r>
              <a:rPr lang="en-US" b="1" dirty="0" err="1"/>
              <a:t>Sosial</a:t>
            </a:r>
            <a:r>
              <a:rPr lang="en-US" b="1" dirty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pPr>
              <a:lnSpc>
                <a:spcPct val="150000"/>
              </a:lnSpc>
            </a:pPr>
            <a:r>
              <a:rPr lang="en-US" sz="1800" dirty="0" err="1" smtClean="0">
                <a:latin typeface="Arial" pitchFamily="34" charset="0"/>
                <a:cs typeface="Arial" pitchFamily="34" charset="0"/>
              </a:rPr>
              <a:t>Pekerja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sosial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harus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menjaga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memelihara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meningkatkan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standad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latin typeface="Arial" pitchFamily="34" charset="0"/>
                <a:cs typeface="Arial" pitchFamily="34" charset="0"/>
              </a:rPr>
              <a:t>Amalan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yang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tinggi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. </a:t>
            </a:r>
            <a:endParaRPr lang="en-US" sz="1800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r>
              <a:rPr lang="sv-SE" sz="1800" dirty="0" smtClean="0">
                <a:latin typeface="Arial" pitchFamily="34" charset="0"/>
                <a:cs typeface="Arial" pitchFamily="34" charset="0"/>
              </a:rPr>
              <a:t>Pekerja </a:t>
            </a:r>
            <a:r>
              <a:rPr lang="sv-SE" sz="1800" dirty="0">
                <a:latin typeface="Arial" pitchFamily="34" charset="0"/>
                <a:cs typeface="Arial" pitchFamily="34" charset="0"/>
              </a:rPr>
              <a:t>sosial harus memantau dan menilai dasar-dasar, pelaksanaan dan </a:t>
            </a:r>
            <a:r>
              <a:rPr lang="sv-SE" sz="1800" dirty="0" smtClean="0">
                <a:latin typeface="Arial" pitchFamily="34" charset="0"/>
                <a:cs typeface="Arial" pitchFamily="34" charset="0"/>
              </a:rPr>
              <a:t>Amalan </a:t>
            </a:r>
            <a:r>
              <a:rPr lang="sv-SE" sz="1800" dirty="0">
                <a:latin typeface="Arial" pitchFamily="34" charset="0"/>
                <a:cs typeface="Arial" pitchFamily="34" charset="0"/>
              </a:rPr>
              <a:t>intervensi yang dijalankan. </a:t>
            </a:r>
            <a:endParaRPr lang="en-US" sz="18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b-NO" b="1" dirty="0"/>
              <a:t>Tanggungjawab Etika Pekerja Sosial Terhadap Masyarakat Luas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1900" dirty="0" err="1" smtClean="0">
                <a:latin typeface="Arial" pitchFamily="34" charset="0"/>
                <a:cs typeface="Arial" pitchFamily="34" charset="0"/>
              </a:rPr>
              <a:t>Pekerja</a:t>
            </a:r>
            <a:r>
              <a:rPr lang="en-US" sz="19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900" dirty="0" err="1">
                <a:latin typeface="Arial" pitchFamily="34" charset="0"/>
                <a:cs typeface="Arial" pitchFamily="34" charset="0"/>
              </a:rPr>
              <a:t>sosial</a:t>
            </a:r>
            <a:r>
              <a:rPr lang="en-US" sz="1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900" dirty="0" err="1">
                <a:latin typeface="Arial" pitchFamily="34" charset="0"/>
                <a:cs typeface="Arial" pitchFamily="34" charset="0"/>
              </a:rPr>
              <a:t>bertanggungjawab</a:t>
            </a:r>
            <a:r>
              <a:rPr lang="en-US" sz="1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900" dirty="0" err="1">
                <a:latin typeface="Arial" pitchFamily="34" charset="0"/>
                <a:cs typeface="Arial" pitchFamily="34" charset="0"/>
              </a:rPr>
              <a:t>mempertingkatkan</a:t>
            </a:r>
            <a:r>
              <a:rPr lang="en-US" sz="1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900" dirty="0" err="1">
                <a:latin typeface="Arial" pitchFamily="34" charset="0"/>
                <a:cs typeface="Arial" pitchFamily="34" charset="0"/>
              </a:rPr>
              <a:t>kesejahteraan</a:t>
            </a:r>
            <a:r>
              <a:rPr lang="en-US" sz="1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900" dirty="0" err="1">
                <a:latin typeface="Arial" pitchFamily="34" charset="0"/>
                <a:cs typeface="Arial" pitchFamily="34" charset="0"/>
              </a:rPr>
              <a:t>sosial</a:t>
            </a:r>
            <a:r>
              <a:rPr lang="en-US" sz="1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900" dirty="0" err="1">
                <a:latin typeface="Arial" pitchFamily="34" charset="0"/>
                <a:cs typeface="Arial" pitchFamily="34" charset="0"/>
              </a:rPr>
              <a:t>masyarakat</a:t>
            </a:r>
            <a:r>
              <a:rPr lang="en-US" sz="1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900" dirty="0" err="1">
                <a:latin typeface="Arial" pitchFamily="34" charset="0"/>
                <a:cs typeface="Arial" pitchFamily="34" charset="0"/>
              </a:rPr>
              <a:t>dari</a:t>
            </a:r>
            <a:r>
              <a:rPr lang="en-US" sz="1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900" dirty="0" err="1">
                <a:latin typeface="Arial" pitchFamily="34" charset="0"/>
                <a:cs typeface="Arial" pitchFamily="34" charset="0"/>
              </a:rPr>
              <a:t>peringkat</a:t>
            </a:r>
            <a:r>
              <a:rPr lang="en-US" sz="1900" dirty="0">
                <a:latin typeface="Arial" pitchFamily="34" charset="0"/>
                <a:cs typeface="Arial" pitchFamily="34" charset="0"/>
              </a:rPr>
              <a:t> local </a:t>
            </a:r>
            <a:r>
              <a:rPr lang="en-US" sz="1900" dirty="0" err="1">
                <a:latin typeface="Arial" pitchFamily="34" charset="0"/>
                <a:cs typeface="Arial" pitchFamily="34" charset="0"/>
              </a:rPr>
              <a:t>sehingga</a:t>
            </a:r>
            <a:r>
              <a:rPr lang="en-US" sz="1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900" dirty="0" err="1">
                <a:latin typeface="Arial" pitchFamily="34" charset="0"/>
                <a:cs typeface="Arial" pitchFamily="34" charset="0"/>
              </a:rPr>
              <a:t>peringkat</a:t>
            </a:r>
            <a:r>
              <a:rPr lang="en-US" sz="1900" dirty="0">
                <a:latin typeface="Arial" pitchFamily="34" charset="0"/>
                <a:cs typeface="Arial" pitchFamily="34" charset="0"/>
              </a:rPr>
              <a:t> global. </a:t>
            </a:r>
            <a:endParaRPr lang="en-US" sz="1900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1900" dirty="0" err="1">
                <a:latin typeface="Arial" pitchFamily="34" charset="0"/>
                <a:cs typeface="Arial" pitchFamily="34" charset="0"/>
              </a:rPr>
              <a:t>Pekerja</a:t>
            </a:r>
            <a:r>
              <a:rPr lang="en-US" sz="1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900" dirty="0" err="1">
                <a:latin typeface="Arial" pitchFamily="34" charset="0"/>
                <a:cs typeface="Arial" pitchFamily="34" charset="0"/>
              </a:rPr>
              <a:t>sosial</a:t>
            </a:r>
            <a:r>
              <a:rPr lang="en-US" sz="1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900" dirty="0" err="1">
                <a:latin typeface="Arial" pitchFamily="34" charset="0"/>
                <a:cs typeface="Arial" pitchFamily="34" charset="0"/>
              </a:rPr>
              <a:t>juga</a:t>
            </a:r>
            <a:r>
              <a:rPr lang="en-US" sz="1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900" dirty="0" err="1">
                <a:latin typeface="Arial" pitchFamily="34" charset="0"/>
                <a:cs typeface="Arial" pitchFamily="34" charset="0"/>
              </a:rPr>
              <a:t>harus</a:t>
            </a:r>
            <a:r>
              <a:rPr lang="en-US" sz="1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900" dirty="0" err="1">
                <a:latin typeface="Arial" pitchFamily="34" charset="0"/>
                <a:cs typeface="Arial" pitchFamily="34" charset="0"/>
              </a:rPr>
              <a:t>memfasilitasi</a:t>
            </a:r>
            <a:r>
              <a:rPr lang="en-US" sz="1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900" dirty="0" err="1">
                <a:latin typeface="Arial" pitchFamily="34" charset="0"/>
                <a:cs typeface="Arial" pitchFamily="34" charset="0"/>
              </a:rPr>
              <a:t>peluang</a:t>
            </a:r>
            <a:r>
              <a:rPr lang="en-US" sz="1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900" dirty="0" err="1">
                <a:latin typeface="Arial" pitchFamily="34" charset="0"/>
                <a:cs typeface="Arial" pitchFamily="34" charset="0"/>
              </a:rPr>
              <a:t>orang</a:t>
            </a:r>
            <a:r>
              <a:rPr lang="en-US" sz="1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900" dirty="0" err="1">
                <a:latin typeface="Arial" pitchFamily="34" charset="0"/>
                <a:cs typeface="Arial" pitchFamily="34" charset="0"/>
              </a:rPr>
              <a:t>ramai</a:t>
            </a:r>
            <a:r>
              <a:rPr lang="en-US" sz="1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900" dirty="0" err="1">
                <a:latin typeface="Arial" pitchFamily="34" charset="0"/>
                <a:cs typeface="Arial" pitchFamily="34" charset="0"/>
              </a:rPr>
              <a:t>untuk</a:t>
            </a:r>
            <a:r>
              <a:rPr lang="en-US" sz="1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900" dirty="0" err="1">
                <a:latin typeface="Arial" pitchFamily="34" charset="0"/>
                <a:cs typeface="Arial" pitchFamily="34" charset="0"/>
              </a:rPr>
              <a:t>terlibat</a:t>
            </a:r>
            <a:r>
              <a:rPr lang="en-US" sz="1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900" dirty="0" err="1">
                <a:latin typeface="Arial" pitchFamily="34" charset="0"/>
                <a:cs typeface="Arial" pitchFamily="34" charset="0"/>
              </a:rPr>
              <a:t>dalam</a:t>
            </a:r>
            <a:r>
              <a:rPr lang="en-US" sz="1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900" dirty="0" err="1">
                <a:latin typeface="Arial" pitchFamily="34" charset="0"/>
                <a:cs typeface="Arial" pitchFamily="34" charset="0"/>
              </a:rPr>
              <a:t>usaha-usaha</a:t>
            </a:r>
            <a:r>
              <a:rPr lang="en-US" sz="1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900" dirty="0" err="1">
                <a:latin typeface="Arial" pitchFamily="34" charset="0"/>
                <a:cs typeface="Arial" pitchFamily="34" charset="0"/>
              </a:rPr>
              <a:t>kesejahteraan</a:t>
            </a:r>
            <a:r>
              <a:rPr lang="en-US" sz="1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900" dirty="0" err="1">
                <a:latin typeface="Arial" pitchFamily="34" charset="0"/>
                <a:cs typeface="Arial" pitchFamily="34" charset="0"/>
              </a:rPr>
              <a:t>sosial</a:t>
            </a:r>
            <a:r>
              <a:rPr lang="en-US" sz="1900" dirty="0">
                <a:latin typeface="Arial" pitchFamily="34" charset="0"/>
                <a:cs typeface="Arial" pitchFamily="34" charset="0"/>
              </a:rPr>
              <a:t>. </a:t>
            </a:r>
            <a:endParaRPr lang="en-US" sz="1900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1900" dirty="0" err="1" smtClean="0">
                <a:latin typeface="Arial" pitchFamily="34" charset="0"/>
                <a:cs typeface="Arial" pitchFamily="34" charset="0"/>
              </a:rPr>
              <a:t>Kod</a:t>
            </a:r>
            <a:r>
              <a:rPr lang="en-US" sz="19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900" dirty="0" err="1" smtClean="0">
                <a:latin typeface="Arial" pitchFamily="34" charset="0"/>
                <a:cs typeface="Arial" pitchFamily="34" charset="0"/>
              </a:rPr>
              <a:t>etika</a:t>
            </a:r>
            <a:r>
              <a:rPr lang="en-US" sz="19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900" dirty="0" err="1" smtClean="0">
                <a:latin typeface="Arial" pitchFamily="34" charset="0"/>
                <a:cs typeface="Arial" pitchFamily="34" charset="0"/>
              </a:rPr>
              <a:t>perlu</a:t>
            </a:r>
            <a:r>
              <a:rPr lang="en-US" sz="19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900" dirty="0" err="1" smtClean="0">
                <a:latin typeface="Arial" pitchFamily="34" charset="0"/>
                <a:cs typeface="Arial" pitchFamily="34" charset="0"/>
              </a:rPr>
              <a:t>juga</a:t>
            </a:r>
            <a:r>
              <a:rPr lang="en-US" sz="19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900" dirty="0" err="1" smtClean="0">
                <a:latin typeface="Arial" pitchFamily="34" charset="0"/>
                <a:cs typeface="Arial" pitchFamily="34" charset="0"/>
              </a:rPr>
              <a:t>merujuk</a:t>
            </a:r>
            <a:r>
              <a:rPr lang="en-US" sz="19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900" dirty="0" err="1" smtClean="0">
                <a:latin typeface="Arial" pitchFamily="34" charset="0"/>
                <a:cs typeface="Arial" pitchFamily="34" charset="0"/>
              </a:rPr>
              <a:t>kepada</a:t>
            </a:r>
            <a:r>
              <a:rPr lang="en-US" sz="19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900" dirty="0" err="1" smtClean="0">
                <a:latin typeface="Arial" pitchFamily="34" charset="0"/>
                <a:cs typeface="Arial" pitchFamily="34" charset="0"/>
              </a:rPr>
              <a:t>sistem</a:t>
            </a:r>
            <a:r>
              <a:rPr lang="en-US" sz="19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900" dirty="0" err="1" smtClean="0">
                <a:latin typeface="Arial" pitchFamily="34" charset="0"/>
                <a:cs typeface="Arial" pitchFamily="34" charset="0"/>
              </a:rPr>
              <a:t>sosial-budaya</a:t>
            </a:r>
            <a:r>
              <a:rPr lang="en-US" sz="19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900" dirty="0" err="1" smtClean="0">
                <a:latin typeface="Arial" pitchFamily="34" charset="0"/>
                <a:cs typeface="Arial" pitchFamily="34" charset="0"/>
              </a:rPr>
              <a:t>bahkan</a:t>
            </a:r>
            <a:r>
              <a:rPr lang="en-US" sz="19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900" dirty="0" err="1" smtClean="0">
                <a:latin typeface="Arial" pitchFamily="34" charset="0"/>
                <a:cs typeface="Arial" pitchFamily="34" charset="0"/>
              </a:rPr>
              <a:t>sistem</a:t>
            </a:r>
            <a:r>
              <a:rPr lang="en-US" sz="19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900" dirty="0" err="1" smtClean="0">
                <a:latin typeface="Arial" pitchFamily="34" charset="0"/>
                <a:cs typeface="Arial" pitchFamily="34" charset="0"/>
              </a:rPr>
              <a:t>ideologi</a:t>
            </a:r>
            <a:r>
              <a:rPr lang="en-US" sz="1900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sz="1900" dirty="0" err="1" smtClean="0">
                <a:latin typeface="Arial" pitchFamily="34" charset="0"/>
                <a:cs typeface="Arial" pitchFamily="34" charset="0"/>
              </a:rPr>
              <a:t>berlaku</a:t>
            </a:r>
            <a:r>
              <a:rPr lang="en-US" sz="19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900" dirty="0" err="1" smtClean="0">
                <a:latin typeface="Arial" pitchFamily="34" charset="0"/>
                <a:cs typeface="Arial" pitchFamily="34" charset="0"/>
              </a:rPr>
              <a:t>dalam</a:t>
            </a:r>
            <a:r>
              <a:rPr lang="en-US" sz="19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900" dirty="0" err="1" smtClean="0">
                <a:latin typeface="Arial" pitchFamily="34" charset="0"/>
                <a:cs typeface="Arial" pitchFamily="34" charset="0"/>
              </a:rPr>
              <a:t>sesuatu</a:t>
            </a:r>
            <a:r>
              <a:rPr lang="en-US" sz="19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900" dirty="0" err="1" smtClean="0">
                <a:latin typeface="Arial" pitchFamily="34" charset="0"/>
                <a:cs typeface="Arial" pitchFamily="34" charset="0"/>
              </a:rPr>
              <a:t>negara</a:t>
            </a:r>
            <a:r>
              <a:rPr lang="en-US" sz="1900" dirty="0" smtClean="0">
                <a:latin typeface="Arial" pitchFamily="34" charset="0"/>
                <a:cs typeface="Arial" pitchFamily="34" charset="0"/>
              </a:rPr>
              <a:t>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KESIMPULAN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1800" dirty="0" err="1" smtClean="0">
                <a:latin typeface="Arial" pitchFamily="34" charset="0"/>
                <a:cs typeface="Arial" pitchFamily="34" charset="0"/>
              </a:rPr>
              <a:t>Kerja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sosial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diakui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sebagai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disiplin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normatif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kerana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telah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memiliki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landasan-landasan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profesional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seperti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falsafah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moral,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sistem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nilai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norma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profesional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. </a:t>
            </a:r>
            <a:endParaRPr lang="en-US" sz="1800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1800" dirty="0" err="1">
                <a:latin typeface="Arial" pitchFamily="34" charset="0"/>
                <a:cs typeface="Arial" pitchFamily="34" charset="0"/>
              </a:rPr>
              <a:t>Landasan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utama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prinsip-prinsip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etika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latin typeface="Arial" pitchFamily="34" charset="0"/>
                <a:cs typeface="Arial" pitchFamily="34" charset="0"/>
              </a:rPr>
              <a:t>Amalan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dalam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profesion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kerja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sosial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dimanifestasikan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dalam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Kod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Etika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. </a:t>
            </a:r>
            <a:endParaRPr lang="en-US" sz="1800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1800" dirty="0" err="1">
                <a:latin typeface="Arial" pitchFamily="34" charset="0"/>
                <a:cs typeface="Arial" pitchFamily="34" charset="0"/>
              </a:rPr>
              <a:t>Prinsip-prinsip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etika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latin typeface="Arial" pitchFamily="34" charset="0"/>
                <a:cs typeface="Arial" pitchFamily="34" charset="0"/>
              </a:rPr>
              <a:t>Amalan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pada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asasnya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merupakan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aturan-aturan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standad-standad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dipergunakan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dalam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pertolongan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di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dalam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keseluruhan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proses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membuat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pilihan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pembuatan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keputusan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bagi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klien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para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pekerja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sosial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. </a:t>
            </a:r>
            <a:endParaRPr lang="en-US" sz="1800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1800" dirty="0" err="1">
                <a:latin typeface="Arial" pitchFamily="34" charset="0"/>
                <a:cs typeface="Arial" pitchFamily="34" charset="0"/>
              </a:rPr>
              <a:t>Kod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etika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mempunyai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banyak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fungsi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bagi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sesuatu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profesion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khususnya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kerja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sosial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.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1800" dirty="0" err="1">
                <a:latin typeface="Arial" pitchFamily="34" charset="0"/>
                <a:cs typeface="Arial" pitchFamily="34" charset="0"/>
              </a:rPr>
              <a:t>Kerja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sosial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menjalankan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latin typeface="Arial" pitchFamily="34" charset="0"/>
                <a:cs typeface="Arial" pitchFamily="34" charset="0"/>
              </a:rPr>
              <a:t>Amalan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dalam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lima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konteks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iaitu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politik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geografi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sosioekonomi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budaya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spiritual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sz="1800" dirty="0" err="1">
                <a:latin typeface="Arial" pitchFamily="34" charset="0"/>
                <a:cs typeface="Arial" pitchFamily="34" charset="0"/>
              </a:rPr>
              <a:t>Prinsip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asas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kerja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sosial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adalah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prinsip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kemanusiaan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keadilan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sejagat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(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definisi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diterima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pakai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IFSW General Meeting in Montreal Canada, July 2000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).</a:t>
            </a:r>
          </a:p>
          <a:p>
            <a:pPr>
              <a:lnSpc>
                <a:spcPct val="150000"/>
              </a:lnSpc>
            </a:pPr>
            <a:r>
              <a:rPr lang="en-US" sz="1800" dirty="0" err="1" smtClean="0">
                <a:latin typeface="Arial" pitchFamily="34" charset="0"/>
                <a:cs typeface="Arial" pitchFamily="34" charset="0"/>
              </a:rPr>
              <a:t>Kerja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latin typeface="Arial" pitchFamily="34" charset="0"/>
                <a:cs typeface="Arial" pitchFamily="34" charset="0"/>
              </a:rPr>
              <a:t>sosial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latin typeface="Arial" pitchFamily="34" charset="0"/>
                <a:cs typeface="Arial" pitchFamily="34" charset="0"/>
              </a:rPr>
              <a:t>adalah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latin typeface="Arial" pitchFamily="34" charset="0"/>
                <a:cs typeface="Arial" pitchFamily="34" charset="0"/>
              </a:rPr>
              <a:t>satu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latin typeface="Arial" pitchFamily="34" charset="0"/>
                <a:cs typeface="Arial" pitchFamily="34" charset="0"/>
              </a:rPr>
              <a:t>profesion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sz="1800" dirty="0" err="1" smtClean="0">
                <a:latin typeface="Arial" pitchFamily="34" charset="0"/>
                <a:cs typeface="Arial" pitchFamily="34" charset="0"/>
              </a:rPr>
              <a:t>ingin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latin typeface="Arial" pitchFamily="34" charset="0"/>
                <a:cs typeface="Arial" pitchFamily="34" charset="0"/>
              </a:rPr>
              <a:t>membawa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latin typeface="Arial" pitchFamily="34" charset="0"/>
                <a:cs typeface="Arial" pitchFamily="34" charset="0"/>
              </a:rPr>
              <a:t>perubahan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latin typeface="Arial" pitchFamily="34" charset="0"/>
                <a:cs typeface="Arial" pitchFamily="34" charset="0"/>
              </a:rPr>
              <a:t>sosial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latin typeface="Arial" pitchFamily="34" charset="0"/>
                <a:cs typeface="Arial" pitchFamily="34" charset="0"/>
              </a:rPr>
              <a:t>kepada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latin typeface="Arial" pitchFamily="34" charset="0"/>
                <a:cs typeface="Arial" pitchFamily="34" charset="0"/>
              </a:rPr>
              <a:t>masyarakat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latin typeface="Arial" pitchFamily="34" charset="0"/>
                <a:cs typeface="Arial" pitchFamily="34" charset="0"/>
              </a:rPr>
              <a:t>secara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latin typeface="Arial" pitchFamily="34" charset="0"/>
                <a:cs typeface="Arial" pitchFamily="34" charset="0"/>
              </a:rPr>
              <a:t>umum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latin typeface="Arial" pitchFamily="34" charset="0"/>
                <a:cs typeface="Arial" pitchFamily="34" charset="0"/>
              </a:rPr>
              <a:t>pada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latin typeface="Arial" pitchFamily="34" charset="0"/>
                <a:cs typeface="Arial" pitchFamily="34" charset="0"/>
              </a:rPr>
              <a:t>peringkat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latin typeface="Arial" pitchFamily="34" charset="0"/>
                <a:cs typeface="Arial" pitchFamily="34" charset="0"/>
              </a:rPr>
              <a:t>pembentukan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latin typeface="Arial" pitchFamily="34" charset="0"/>
                <a:cs typeface="Arial" pitchFamily="34" charset="0"/>
              </a:rPr>
              <a:t>perkembangan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latin typeface="Arial" pitchFamily="34" charset="0"/>
                <a:cs typeface="Arial" pitchFamily="34" charset="0"/>
              </a:rPr>
              <a:t>individu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Falsafah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en-US" sz="1800" dirty="0" err="1">
                <a:latin typeface="Arial" pitchFamily="34" charset="0"/>
                <a:cs typeface="Arial" pitchFamily="34" charset="0"/>
              </a:rPr>
              <a:t>Berdasarkan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Kamus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Dewan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falsafah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merupakan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pengetahuan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tentang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pengertian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dianggap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sebagai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ilmu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tertinggi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menjadi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dasar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ilmu-ilmu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lain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lnSpc>
                <a:spcPct val="200000"/>
              </a:lnSpc>
            </a:pPr>
            <a:r>
              <a:rPr lang="en-US" sz="1800" dirty="0" err="1">
                <a:latin typeface="Arial" pitchFamily="34" charset="0"/>
                <a:cs typeface="Arial" pitchFamily="34" charset="0"/>
              </a:rPr>
              <a:t>Falsafah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merangkumi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gugusan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kepercayaan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sikap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nilai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prinsip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etika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latin typeface="Arial" pitchFamily="34" charset="0"/>
                <a:cs typeface="Arial" pitchFamily="34" charset="0"/>
              </a:rPr>
              <a:t>Amalan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yang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dipegang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oleh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profesion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tersebut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lnSpc>
                <a:spcPct val="200000"/>
              </a:lnSpc>
            </a:pPr>
            <a:r>
              <a:rPr lang="en-US" sz="1800" dirty="0" err="1">
                <a:latin typeface="Arial" pitchFamily="34" charset="0"/>
                <a:cs typeface="Arial" pitchFamily="34" charset="0"/>
              </a:rPr>
              <a:t>Persoalan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falsafah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ataupun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masalah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falsafah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ialah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topik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dibincangkan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dalam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bidang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falsafah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Kategori</a:t>
            </a:r>
            <a:r>
              <a:rPr lang="en-US" dirty="0" smtClean="0"/>
              <a:t>  </a:t>
            </a:r>
            <a:r>
              <a:rPr lang="en-US" dirty="0" err="1" smtClean="0"/>
              <a:t>Bidang</a:t>
            </a:r>
            <a:r>
              <a:rPr lang="en-US" dirty="0" smtClean="0"/>
              <a:t> </a:t>
            </a:r>
            <a:r>
              <a:rPr lang="en-US" dirty="0" err="1" smtClean="0"/>
              <a:t>Falsafah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US" sz="1800" dirty="0">
                <a:latin typeface="Arial" pitchFamily="34" charset="0"/>
                <a:cs typeface="Arial" pitchFamily="34" charset="0"/>
              </a:rPr>
              <a:t>a)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Metafizik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–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Bidang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falsafah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memikirkan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tentang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sesuatu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kewujudan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di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dunia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ini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meliputi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aspek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semula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jadi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manusia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ketuhanan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sz="1800" dirty="0" smtClean="0">
                <a:latin typeface="Arial" pitchFamily="34" charset="0"/>
                <a:cs typeface="Arial" pitchFamily="34" charset="0"/>
              </a:rPr>
              <a:t>b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)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Epistemologi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-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Bidang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falsafah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memikirkan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tentang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ilmu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pengetahuan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. </a:t>
            </a:r>
            <a:endParaRPr lang="en-US" sz="1800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1800" dirty="0" smtClean="0">
                <a:latin typeface="Arial" pitchFamily="34" charset="0"/>
                <a:cs typeface="Arial" pitchFamily="34" charset="0"/>
              </a:rPr>
              <a:t>c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)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Etika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–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Bidang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falsafah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memikirkan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tentang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persoalan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moral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pada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manusia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seperti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tindakan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dilakukan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perbezaan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tindakan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moral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tidak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bermoral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serta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tindakan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betul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salah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sz="1800" dirty="0" smtClean="0">
                <a:latin typeface="Arial" pitchFamily="34" charset="0"/>
                <a:cs typeface="Arial" pitchFamily="34" charset="0"/>
              </a:rPr>
              <a:t>d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)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Logik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–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Bidang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falsafah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mengkaji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penaakulan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manusia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sz="1800" dirty="0" smtClean="0">
                <a:latin typeface="Arial" pitchFamily="34" charset="0"/>
                <a:cs typeface="Arial" pitchFamily="34" charset="0"/>
              </a:rPr>
              <a:t>e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)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Estetika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–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Bidang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falsafah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memikirkan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tentang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keindahan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.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Falsafah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kerja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sosial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amat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berkait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rapat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dengan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pegangan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nilai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Prinsip-prinsip</a:t>
            </a:r>
            <a:r>
              <a:rPr lang="en-US" dirty="0" smtClean="0"/>
              <a:t> </a:t>
            </a:r>
            <a:r>
              <a:rPr lang="en-US" dirty="0" err="1" smtClean="0"/>
              <a:t>Teknik</a:t>
            </a:r>
            <a:r>
              <a:rPr lang="en-US" dirty="0" smtClean="0"/>
              <a:t> </a:t>
            </a:r>
            <a:r>
              <a:rPr lang="en-US" dirty="0" err="1" smtClean="0"/>
              <a:t>Amalan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dirty="0" err="1">
                <a:latin typeface="Arial" pitchFamily="34" charset="0"/>
                <a:cs typeface="Arial" pitchFamily="34" charset="0"/>
              </a:rPr>
              <a:t>Pumphrey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(1957) yang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dipetik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Siporin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(1975) </a:t>
            </a:r>
            <a:r>
              <a:rPr lang="en-US" sz="1800" dirty="0" err="1" smtClean="0">
                <a:latin typeface="Arial" pitchFamily="34" charset="0"/>
                <a:cs typeface="Arial" pitchFamily="34" charset="0"/>
              </a:rPr>
              <a:t>membincangkan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pengertian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nilai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pada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tiga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latin typeface="Arial" pitchFamily="34" charset="0"/>
                <a:cs typeface="Arial" pitchFamily="34" charset="0"/>
              </a:rPr>
              <a:t>peringkat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. </a:t>
            </a:r>
            <a:endParaRPr lang="en-US" sz="18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n-US" sz="1800" dirty="0" smtClean="0">
              <a:latin typeface="Arial" pitchFamily="34" charset="0"/>
              <a:cs typeface="Arial" pitchFamily="34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1800" dirty="0" err="1" smtClean="0">
                <a:latin typeface="Arial" pitchFamily="34" charset="0"/>
                <a:cs typeface="Arial" pitchFamily="34" charset="0"/>
              </a:rPr>
              <a:t>N</a:t>
            </a:r>
            <a:r>
              <a:rPr lang="en-US" sz="1800" dirty="0" err="1" smtClean="0">
                <a:latin typeface="Arial" pitchFamily="34" charset="0"/>
                <a:cs typeface="Arial" pitchFamily="34" charset="0"/>
              </a:rPr>
              <a:t>ilai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latin typeface="Arial" pitchFamily="34" charset="0"/>
                <a:cs typeface="Arial" pitchFamily="34" charset="0"/>
              </a:rPr>
              <a:t>ultimasi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latin typeface="Arial" pitchFamily="34" charset="0"/>
                <a:cs typeface="Arial" pitchFamily="34" charset="0"/>
              </a:rPr>
              <a:t>nilai-nilai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latin typeface="Arial" pitchFamily="34" charset="0"/>
                <a:cs typeface="Arial" pitchFamily="34" charset="0"/>
              </a:rPr>
              <a:t>abstrak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1800" dirty="0" err="1" smtClean="0">
                <a:latin typeface="Arial" pitchFamily="34" charset="0"/>
                <a:cs typeface="Arial" pitchFamily="34" charset="0"/>
              </a:rPr>
              <a:t>N</a:t>
            </a:r>
            <a:r>
              <a:rPr lang="en-US" sz="1800" dirty="0" err="1" smtClean="0">
                <a:latin typeface="Arial" pitchFamily="34" charset="0"/>
                <a:cs typeface="Arial" pitchFamily="34" charset="0"/>
              </a:rPr>
              <a:t>ilai-nilai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latin typeface="Arial" pitchFamily="34" charset="0"/>
                <a:cs typeface="Arial" pitchFamily="34" charset="0"/>
              </a:rPr>
              <a:t>intermidiasi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latin typeface="Arial" pitchFamily="34" charset="0"/>
                <a:cs typeface="Arial" pitchFamily="34" charset="0"/>
              </a:rPr>
              <a:t>N</a:t>
            </a:r>
            <a:r>
              <a:rPr lang="en-US" sz="1800" dirty="0" err="1" smtClean="0">
                <a:latin typeface="Arial" pitchFamily="34" charset="0"/>
                <a:cs typeface="Arial" pitchFamily="34" charset="0"/>
              </a:rPr>
              <a:t>ilai-nilai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instrumental </a:t>
            </a:r>
            <a:r>
              <a:rPr lang="en-US" sz="1800" dirty="0" err="1" smtClean="0">
                <a:latin typeface="Arial" pitchFamily="34" charset="0"/>
                <a:cs typeface="Arial" pitchFamily="34" charset="0"/>
              </a:rPr>
              <a:t>atau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latin typeface="Arial" pitchFamily="34" charset="0"/>
                <a:cs typeface="Arial" pitchFamily="34" charset="0"/>
              </a:rPr>
              <a:t>operasional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. 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Peraturan-peraturan</a:t>
            </a:r>
            <a:r>
              <a:rPr lang="en-US" dirty="0" smtClean="0"/>
              <a:t> </a:t>
            </a:r>
            <a:r>
              <a:rPr lang="en-US" dirty="0" err="1" smtClean="0"/>
              <a:t>Etika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>(</a:t>
            </a:r>
            <a:r>
              <a:rPr lang="en-US" dirty="0" err="1"/>
              <a:t>Mohd</a:t>
            </a:r>
            <a:r>
              <a:rPr lang="en-US" dirty="0"/>
              <a:t> </a:t>
            </a:r>
            <a:r>
              <a:rPr lang="en-US" dirty="0" err="1"/>
              <a:t>Janib</a:t>
            </a:r>
            <a:r>
              <a:rPr lang="en-US" dirty="0"/>
              <a:t> </a:t>
            </a:r>
            <a:r>
              <a:rPr lang="en-US" dirty="0" err="1"/>
              <a:t>Johari</a:t>
            </a:r>
            <a:r>
              <a:rPr lang="en-US" dirty="0"/>
              <a:t> , 2001).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endParaRPr lang="en-US" dirty="0"/>
          </a:p>
          <a:p>
            <a:pPr>
              <a:lnSpc>
                <a:spcPct val="120000"/>
              </a:lnSpc>
            </a:pP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Pekerja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sosial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mengutamakan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tanggungjawab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melayani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kesejahteraan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individu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atau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kelompok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, yang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meliputi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kegiatan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perbaikan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keadaan-keadaan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sosial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. </a:t>
            </a:r>
          </a:p>
          <a:p>
            <a:pPr>
              <a:lnSpc>
                <a:spcPct val="120000"/>
              </a:lnSpc>
            </a:pP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Kerja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sosial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tidak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membeza-bezakan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latarbelakang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;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keturunan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warna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kulit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, agama,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umur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jantina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wargenagara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serta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berusaha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mencegah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menghapuskan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adanya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diskriminasi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dalam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pemberian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perkhidmatan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dalam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tugas-tugas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serta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dalam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Amalan-Amalan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yang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dijalankan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. </a:t>
            </a:r>
          </a:p>
          <a:p>
            <a:pPr>
              <a:lnSpc>
                <a:spcPct val="120000"/>
              </a:lnSpc>
            </a:pP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Pekerja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sosial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mendahulukan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tanggungjawab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profesion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daripada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kepentingan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peribadi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. </a:t>
            </a:r>
          </a:p>
          <a:p>
            <a:pPr>
              <a:lnSpc>
                <a:spcPct val="120000"/>
              </a:lnSpc>
            </a:pP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Pekerja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sosial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berpegang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teguh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terhadap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tanggungjawab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percaya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diri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dalam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melaksanakan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perkhidmatan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sesuai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dengan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kemampuan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(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terutama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berkaitan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kesenangan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kemampuan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).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Prinsip</a:t>
            </a:r>
            <a:r>
              <a:rPr lang="en-US" dirty="0" smtClean="0"/>
              <a:t> </a:t>
            </a:r>
            <a:r>
              <a:rPr lang="en-US" dirty="0" err="1" smtClean="0"/>
              <a:t>Utama</a:t>
            </a:r>
            <a:r>
              <a:rPr lang="en-US" dirty="0" smtClean="0"/>
              <a:t> </a:t>
            </a:r>
            <a:r>
              <a:rPr lang="en-US" dirty="0" err="1" smtClean="0"/>
              <a:t>Etika</a:t>
            </a:r>
            <a:r>
              <a:rPr lang="en-US" dirty="0" smtClean="0"/>
              <a:t> </a:t>
            </a:r>
            <a:r>
              <a:rPr lang="en-US" dirty="0" err="1" smtClean="0"/>
              <a:t>Amalan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/>
          </a:bodyPr>
          <a:lstStyle/>
          <a:p>
            <a:endParaRPr lang="en-US" dirty="0"/>
          </a:p>
          <a:p>
            <a:pPr>
              <a:lnSpc>
                <a:spcPct val="150000"/>
              </a:lnSpc>
            </a:pPr>
            <a:r>
              <a:rPr lang="en-US" sz="1800" dirty="0" err="1">
                <a:latin typeface="Arial" pitchFamily="34" charset="0"/>
                <a:cs typeface="Arial" pitchFamily="34" charset="0"/>
              </a:rPr>
              <a:t>Menghargai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mewujudkan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penglibatan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klien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. </a:t>
            </a:r>
          </a:p>
          <a:p>
            <a:pPr>
              <a:lnSpc>
                <a:spcPct val="150000"/>
              </a:lnSpc>
            </a:pPr>
            <a:r>
              <a:rPr lang="en-US" sz="1800" dirty="0" err="1" smtClean="0">
                <a:latin typeface="Arial" pitchFamily="34" charset="0"/>
                <a:cs typeface="Arial" pitchFamily="34" charset="0"/>
              </a:rPr>
              <a:t>Tanggap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terhadap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perwujudan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latin typeface="Arial" pitchFamily="34" charset="0"/>
                <a:cs typeface="Arial" pitchFamily="34" charset="0"/>
              </a:rPr>
              <a:t>diri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 (</a:t>
            </a:r>
            <a:r>
              <a:rPr lang="en-US" sz="1800" i="1" dirty="0" smtClean="0">
                <a:latin typeface="Arial" pitchFamily="34" charset="0"/>
                <a:cs typeface="Arial" pitchFamily="34" charset="0"/>
              </a:rPr>
              <a:t>self actualization</a:t>
            </a:r>
            <a:r>
              <a:rPr lang="en-US" sz="1800" i="1" dirty="0">
                <a:latin typeface="Arial" pitchFamily="34" charset="0"/>
                <a:cs typeface="Arial" pitchFamily="34" charset="0"/>
              </a:rPr>
              <a:t>), </a:t>
            </a:r>
            <a:r>
              <a:rPr lang="en-US" sz="1800" i="1" dirty="0" err="1">
                <a:latin typeface="Arial" pitchFamily="34" charset="0"/>
                <a:cs typeface="Arial" pitchFamily="34" charset="0"/>
              </a:rPr>
              <a:t>atau</a:t>
            </a:r>
            <a:r>
              <a:rPr lang="en-US" sz="1800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i="1" dirty="0" err="1">
                <a:latin typeface="Arial" pitchFamily="34" charset="0"/>
                <a:cs typeface="Arial" pitchFamily="34" charset="0"/>
              </a:rPr>
              <a:t>autonomi-diri</a:t>
            </a:r>
            <a:r>
              <a:rPr lang="en-US" sz="1800" i="1" dirty="0">
                <a:latin typeface="Arial" pitchFamily="34" charset="0"/>
                <a:cs typeface="Arial" pitchFamily="34" charset="0"/>
              </a:rPr>
              <a:t> (</a:t>
            </a:r>
            <a:r>
              <a:rPr lang="en-US" sz="1800" i="1" dirty="0" smtClean="0">
                <a:latin typeface="Arial" pitchFamily="34" charset="0"/>
                <a:cs typeface="Arial" pitchFamily="34" charset="0"/>
              </a:rPr>
              <a:t>self </a:t>
            </a:r>
            <a:r>
              <a:rPr lang="en-US" sz="1800" i="1" dirty="0" err="1" smtClean="0">
                <a:latin typeface="Arial" pitchFamily="34" charset="0"/>
                <a:cs typeface="Arial" pitchFamily="34" charset="0"/>
              </a:rPr>
              <a:t>outonomy</a:t>
            </a:r>
            <a:r>
              <a:rPr lang="en-US" sz="1800" i="1" dirty="0">
                <a:latin typeface="Arial" pitchFamily="34" charset="0"/>
                <a:cs typeface="Arial" pitchFamily="34" charset="0"/>
              </a:rPr>
              <a:t>) </a:t>
            </a:r>
            <a:r>
              <a:rPr lang="en-US" sz="1800" i="1" dirty="0" err="1">
                <a:latin typeface="Arial" pitchFamily="34" charset="0"/>
                <a:cs typeface="Arial" pitchFamily="34" charset="0"/>
              </a:rPr>
              <a:t>atau</a:t>
            </a:r>
            <a:r>
              <a:rPr lang="en-US" sz="1800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i="1" dirty="0" err="1">
                <a:latin typeface="Arial" pitchFamily="34" charset="0"/>
                <a:cs typeface="Arial" pitchFamily="34" charset="0"/>
              </a:rPr>
              <a:t>determinasi-diri</a:t>
            </a:r>
            <a:r>
              <a:rPr lang="en-US" sz="1800" i="1" dirty="0">
                <a:latin typeface="Arial" pitchFamily="34" charset="0"/>
                <a:cs typeface="Arial" pitchFamily="34" charset="0"/>
              </a:rPr>
              <a:t> (self determination) </a:t>
            </a:r>
            <a:r>
              <a:rPr lang="en-US" sz="1800" i="1" dirty="0" err="1">
                <a:latin typeface="Arial" pitchFamily="34" charset="0"/>
                <a:cs typeface="Arial" pitchFamily="34" charset="0"/>
              </a:rPr>
              <a:t>klien</a:t>
            </a:r>
            <a:r>
              <a:rPr lang="en-US" sz="1800" i="1" dirty="0">
                <a:latin typeface="Arial" pitchFamily="34" charset="0"/>
                <a:cs typeface="Arial" pitchFamily="34" charset="0"/>
              </a:rPr>
              <a:t>. </a:t>
            </a:r>
          </a:p>
          <a:p>
            <a:pPr>
              <a:lnSpc>
                <a:spcPct val="150000"/>
              </a:lnSpc>
            </a:pPr>
            <a:r>
              <a:rPr lang="en-US" sz="1800" dirty="0" err="1" smtClean="0">
                <a:latin typeface="Arial" pitchFamily="34" charset="0"/>
                <a:cs typeface="Arial" pitchFamily="34" charset="0"/>
              </a:rPr>
              <a:t>Tanggap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terhadap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kedudukan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martabat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individu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</a:p>
          <a:p>
            <a:pPr>
              <a:lnSpc>
                <a:spcPct val="150000"/>
              </a:lnSpc>
            </a:pPr>
            <a:r>
              <a:rPr lang="sv-SE" sz="1800" dirty="0">
                <a:latin typeface="Arial" pitchFamily="34" charset="0"/>
                <a:cs typeface="Arial" pitchFamily="34" charset="0"/>
              </a:rPr>
              <a:t>Dewasa ini prinsip-prinsip etika tersebut secara luas disebut dengan penerimaan (</a:t>
            </a:r>
            <a:r>
              <a:rPr lang="sv-SE" sz="1800" i="1" dirty="0">
                <a:latin typeface="Arial" pitchFamily="34" charset="0"/>
                <a:cs typeface="Arial" pitchFamily="34" charset="0"/>
              </a:rPr>
              <a:t>acceptance). </a:t>
            </a:r>
            <a:endParaRPr lang="en-US" sz="18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Prinsip-prinsip</a:t>
            </a:r>
            <a:r>
              <a:rPr lang="en-US" dirty="0"/>
              <a:t> </a:t>
            </a:r>
            <a:r>
              <a:rPr lang="en-US" dirty="0" err="1" smtClean="0"/>
              <a:t>Asas</a:t>
            </a:r>
            <a:r>
              <a:rPr lang="en-US" dirty="0" smtClean="0"/>
              <a:t> Yang Lain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 fontScale="77500" lnSpcReduction="20000"/>
          </a:bodyPr>
          <a:lstStyle/>
          <a:p>
            <a:endParaRPr lang="en-US" dirty="0"/>
          </a:p>
          <a:p>
            <a:r>
              <a:rPr lang="en-US" dirty="0" smtClean="0"/>
              <a:t> </a:t>
            </a:r>
            <a:r>
              <a:rPr lang="en-US" dirty="0" err="1"/>
              <a:t>Penerimaan</a:t>
            </a:r>
            <a:r>
              <a:rPr lang="en-US" dirty="0"/>
              <a:t>. </a:t>
            </a:r>
          </a:p>
          <a:p>
            <a:r>
              <a:rPr lang="en-US" dirty="0" smtClean="0"/>
              <a:t> </a:t>
            </a:r>
            <a:r>
              <a:rPr lang="en-US" i="1" dirty="0" err="1"/>
              <a:t>Individualisasi</a:t>
            </a:r>
            <a:r>
              <a:rPr lang="en-US" i="1" dirty="0"/>
              <a:t> (individualization) </a:t>
            </a:r>
            <a:r>
              <a:rPr lang="en-US" i="1" dirty="0" err="1"/>
              <a:t>bahawa</a:t>
            </a:r>
            <a:r>
              <a:rPr lang="en-US" i="1" dirty="0"/>
              <a:t> </a:t>
            </a:r>
            <a:r>
              <a:rPr lang="en-US" i="1" dirty="0" err="1"/>
              <a:t>klien</a:t>
            </a:r>
            <a:r>
              <a:rPr lang="en-US" i="1" dirty="0"/>
              <a:t> </a:t>
            </a:r>
            <a:r>
              <a:rPr lang="en-US" i="1" dirty="0" err="1"/>
              <a:t>merupakan</a:t>
            </a:r>
            <a:r>
              <a:rPr lang="en-US" i="1" dirty="0"/>
              <a:t> </a:t>
            </a:r>
            <a:r>
              <a:rPr lang="en-US" i="1" dirty="0" err="1"/>
              <a:t>suatu</a:t>
            </a:r>
            <a:r>
              <a:rPr lang="en-US" i="1" dirty="0"/>
              <a:t> </a:t>
            </a:r>
            <a:r>
              <a:rPr lang="en-US" i="1" dirty="0" err="1"/>
              <a:t>pribadi</a:t>
            </a:r>
            <a:r>
              <a:rPr lang="en-US" i="1" dirty="0"/>
              <a:t> yang </a:t>
            </a:r>
            <a:r>
              <a:rPr lang="en-US" i="1" dirty="0" err="1"/>
              <a:t>unik</a:t>
            </a:r>
            <a:r>
              <a:rPr lang="en-US" i="1" dirty="0"/>
              <a:t> (unique person). </a:t>
            </a:r>
          </a:p>
          <a:p>
            <a:r>
              <a:rPr lang="en-US" dirty="0" smtClean="0"/>
              <a:t> </a:t>
            </a:r>
            <a:r>
              <a:rPr lang="en-US" dirty="0" err="1"/>
              <a:t>Mempertahankan</a:t>
            </a:r>
            <a:r>
              <a:rPr lang="en-US" dirty="0"/>
              <a:t> </a:t>
            </a:r>
            <a:r>
              <a:rPr lang="en-US" dirty="0" err="1"/>
              <a:t>sikap</a:t>
            </a:r>
            <a:r>
              <a:rPr lang="en-US" dirty="0"/>
              <a:t> </a:t>
            </a:r>
            <a:r>
              <a:rPr lang="en-US" i="1" dirty="0"/>
              <a:t>nonjudgmental </a:t>
            </a:r>
            <a:r>
              <a:rPr lang="en-US" i="1" dirty="0" err="1"/>
              <a:t>terhadap</a:t>
            </a:r>
            <a:r>
              <a:rPr lang="en-US" i="1" dirty="0"/>
              <a:t> </a:t>
            </a:r>
            <a:r>
              <a:rPr lang="en-US" i="1" dirty="0" err="1"/>
              <a:t>kedudukan</a:t>
            </a:r>
            <a:r>
              <a:rPr lang="en-US" i="1" dirty="0"/>
              <a:t> </a:t>
            </a:r>
            <a:r>
              <a:rPr lang="en-US" i="1" dirty="0" err="1"/>
              <a:t>apapun</a:t>
            </a:r>
            <a:r>
              <a:rPr lang="en-US" i="1" dirty="0"/>
              <a:t> </a:t>
            </a:r>
            <a:r>
              <a:rPr lang="en-US" i="1" dirty="0" err="1"/>
              <a:t>dari</a:t>
            </a:r>
            <a:r>
              <a:rPr lang="en-US" i="1" dirty="0"/>
              <a:t> </a:t>
            </a:r>
            <a:r>
              <a:rPr lang="en-US" i="1" dirty="0" err="1"/>
              <a:t>klien</a:t>
            </a:r>
            <a:r>
              <a:rPr lang="en-US" i="1" dirty="0"/>
              <a:t> </a:t>
            </a:r>
            <a:r>
              <a:rPr lang="en-US" i="1" dirty="0" err="1"/>
              <a:t>dan</a:t>
            </a:r>
            <a:r>
              <a:rPr lang="en-US" i="1" dirty="0"/>
              <a:t> </a:t>
            </a:r>
            <a:r>
              <a:rPr lang="en-US" i="1" dirty="0" err="1"/>
              <a:t>tingkah</a:t>
            </a:r>
            <a:r>
              <a:rPr lang="en-US" i="1" dirty="0"/>
              <a:t> </a:t>
            </a:r>
            <a:r>
              <a:rPr lang="en-US" i="1" dirty="0" err="1"/>
              <a:t>lakunya</a:t>
            </a:r>
            <a:r>
              <a:rPr lang="en-US" i="1" dirty="0"/>
              <a:t>. </a:t>
            </a:r>
          </a:p>
          <a:p>
            <a:r>
              <a:rPr lang="sv-SE" dirty="0" smtClean="0"/>
              <a:t> </a:t>
            </a:r>
            <a:r>
              <a:rPr lang="sv-SE" dirty="0"/>
              <a:t>Rasionaliti (</a:t>
            </a:r>
            <a:r>
              <a:rPr lang="sv-SE" i="1" dirty="0"/>
              <a:t>rationality); memberikan pandangan objektif dan faktual terhadap kemungkinan-kemungkinan yang bakal terjadi serta mampu membuat keputusan. </a:t>
            </a:r>
          </a:p>
          <a:p>
            <a:r>
              <a:rPr lang="en-US" dirty="0" smtClean="0"/>
              <a:t> </a:t>
            </a:r>
            <a:r>
              <a:rPr lang="en-US" dirty="0" err="1"/>
              <a:t>Empati</a:t>
            </a:r>
            <a:r>
              <a:rPr lang="en-US" dirty="0"/>
              <a:t> </a:t>
            </a:r>
            <a:r>
              <a:rPr lang="en-US" dirty="0" err="1"/>
              <a:t>iaitu</a:t>
            </a:r>
            <a:r>
              <a:rPr lang="en-US" dirty="0"/>
              <a:t> </a:t>
            </a:r>
            <a:r>
              <a:rPr lang="en-US" dirty="0" err="1"/>
              <a:t>kemampuan</a:t>
            </a:r>
            <a:r>
              <a:rPr lang="en-US" dirty="0"/>
              <a:t> </a:t>
            </a:r>
            <a:r>
              <a:rPr lang="en-US" err="1"/>
              <a:t>memahami</a:t>
            </a:r>
            <a:r>
              <a:rPr lang="en-US"/>
              <a:t> </a:t>
            </a:r>
            <a:r>
              <a:rPr lang="en-US" smtClean="0"/>
              <a:t>apa </a:t>
            </a:r>
            <a:r>
              <a:rPr lang="en-US" dirty="0"/>
              <a:t>yang </a:t>
            </a:r>
            <a:r>
              <a:rPr lang="en-US" dirty="0" err="1"/>
              <a:t>dirasakan</a:t>
            </a:r>
            <a:r>
              <a:rPr lang="en-US" dirty="0"/>
              <a:t> </a:t>
            </a:r>
            <a:r>
              <a:rPr lang="en-US" dirty="0" err="1"/>
              <a:t>orang</a:t>
            </a:r>
            <a:r>
              <a:rPr lang="en-US" dirty="0"/>
              <a:t> lain </a:t>
            </a:r>
          </a:p>
          <a:p>
            <a:r>
              <a:rPr lang="en-US" dirty="0" smtClean="0"/>
              <a:t> </a:t>
            </a:r>
            <a:r>
              <a:rPr lang="en-US" dirty="0" err="1"/>
              <a:t>Kesungguhan</a:t>
            </a:r>
            <a:r>
              <a:rPr lang="en-US" dirty="0"/>
              <a:t>, </a:t>
            </a:r>
            <a:r>
              <a:rPr lang="en-US" dirty="0" err="1"/>
              <a:t>terutama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komunikasi</a:t>
            </a:r>
            <a:r>
              <a:rPr lang="en-US" dirty="0"/>
              <a:t> verbal. </a:t>
            </a:r>
          </a:p>
          <a:p>
            <a:r>
              <a:rPr lang="en-US" dirty="0" smtClean="0"/>
              <a:t> </a:t>
            </a:r>
            <a:r>
              <a:rPr lang="en-US" dirty="0" err="1"/>
              <a:t>Kejujuran</a:t>
            </a:r>
            <a:r>
              <a:rPr lang="en-US" dirty="0"/>
              <a:t> (</a:t>
            </a:r>
            <a:r>
              <a:rPr lang="en-US" i="1" dirty="0" err="1"/>
              <a:t>impertiality</a:t>
            </a:r>
            <a:r>
              <a:rPr lang="en-US" i="1" dirty="0"/>
              <a:t>); </a:t>
            </a:r>
            <a:r>
              <a:rPr lang="en-US" i="1" dirty="0" err="1"/>
              <a:t>tidak</a:t>
            </a:r>
            <a:r>
              <a:rPr lang="en-US" i="1" dirty="0"/>
              <a:t> </a:t>
            </a:r>
            <a:r>
              <a:rPr lang="en-US" i="1" dirty="0" err="1"/>
              <a:t>mengagungkan</a:t>
            </a:r>
            <a:r>
              <a:rPr lang="en-US" i="1" dirty="0"/>
              <a:t> </a:t>
            </a:r>
            <a:r>
              <a:rPr lang="en-US" i="1" dirty="0" err="1"/>
              <a:t>atau</a:t>
            </a:r>
            <a:r>
              <a:rPr lang="en-US" i="1" dirty="0"/>
              <a:t> </a:t>
            </a:r>
            <a:r>
              <a:rPr lang="en-US" i="1" dirty="0" err="1"/>
              <a:t>merendahkan</a:t>
            </a:r>
            <a:r>
              <a:rPr lang="en-US" i="1" dirty="0"/>
              <a:t> </a:t>
            </a:r>
            <a:r>
              <a:rPr lang="en-US" i="1" dirty="0" err="1"/>
              <a:t>seseorang</a:t>
            </a:r>
            <a:r>
              <a:rPr lang="en-US" i="1" dirty="0"/>
              <a:t> </a:t>
            </a:r>
            <a:r>
              <a:rPr lang="en-US" i="1" dirty="0" err="1"/>
              <a:t>dan</a:t>
            </a:r>
            <a:r>
              <a:rPr lang="en-US" i="1" dirty="0"/>
              <a:t> </a:t>
            </a:r>
            <a:r>
              <a:rPr lang="en-US" i="1" dirty="0" err="1"/>
              <a:t>kelompok</a:t>
            </a:r>
            <a:r>
              <a:rPr lang="en-US" i="1" dirty="0"/>
              <a:t>. </a:t>
            </a:r>
          </a:p>
          <a:p>
            <a:r>
              <a:rPr lang="fi-FI" dirty="0" smtClean="0"/>
              <a:t> </a:t>
            </a:r>
            <a:r>
              <a:rPr lang="fi-FI" dirty="0"/>
              <a:t>Menjaga kerahasiaan komunikasi dan peribadi klien. </a:t>
            </a:r>
          </a:p>
          <a:p>
            <a:r>
              <a:rPr lang="en-US" dirty="0" smtClean="0"/>
              <a:t> </a:t>
            </a:r>
            <a:r>
              <a:rPr lang="en-US" dirty="0" err="1"/>
              <a:t>Kesedaran</a:t>
            </a:r>
            <a:r>
              <a:rPr lang="en-US" dirty="0"/>
              <a:t> </a:t>
            </a:r>
            <a:r>
              <a:rPr lang="en-US" dirty="0" err="1"/>
              <a:t>kendiri</a:t>
            </a:r>
            <a:r>
              <a:rPr lang="en-US" dirty="0"/>
              <a:t>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78</TotalTime>
  <Words>1562</Words>
  <Application>Microsoft Office PowerPoint</Application>
  <PresentationFormat>On-screen Show (4:3)</PresentationFormat>
  <Paragraphs>140</Paragraphs>
  <Slides>25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Flow</vt:lpstr>
      <vt:lpstr>PRINSIP DAN ETIKA KERJA SOSIAL DI PELBAGAI PERINGKAT </vt:lpstr>
      <vt:lpstr>DEFINISI</vt:lpstr>
      <vt:lpstr>Slide 3</vt:lpstr>
      <vt:lpstr>Falsafah Kerja Sosial</vt:lpstr>
      <vt:lpstr>Kategori  Bidang Falsafah</vt:lpstr>
      <vt:lpstr>Prinsip-prinsip Teknik Amalan Kerja Sosial </vt:lpstr>
      <vt:lpstr>Peraturan-peraturan Etika  (Mohd Janib Johari , 2001). </vt:lpstr>
      <vt:lpstr>Prinsip Utama Etika Amalan Kerja Sosial </vt:lpstr>
      <vt:lpstr>Prinsip-prinsip Asas Yang Lain</vt:lpstr>
      <vt:lpstr>Prinsip-prinsip tersebut lebih diorientasikan ke arah nilai-nilai profesional iaitu: </vt:lpstr>
      <vt:lpstr>Slide 11</vt:lpstr>
      <vt:lpstr>Tujuan dan fungsi kod etika dalam kerja sosial </vt:lpstr>
      <vt:lpstr>Loewenberg dan Dolgoff (1992) mengatakan bahawa kod etika berfungsi untuk; </vt:lpstr>
      <vt:lpstr>Kod etika yang diperlukan dalam konteks Malaysia adalah kod etika yang mengatur keenam perkara berikut: </vt:lpstr>
      <vt:lpstr>Tanggungjawab Etika Pekerja Sosial Terhadap Klien </vt:lpstr>
      <vt:lpstr>Slide 16</vt:lpstr>
      <vt:lpstr>Tanggungjawab Etika Pekerja Sosial Terhadap Rakan Sejawat </vt:lpstr>
      <vt:lpstr>Slide 18</vt:lpstr>
      <vt:lpstr>Tanggungjawab Etika Pekerja Sosial Terhadap Tempat Amalan </vt:lpstr>
      <vt:lpstr>Slide 20</vt:lpstr>
      <vt:lpstr>Tanggungjawab Etika Pekerja Sosial Sebagai Seorang Profesional </vt:lpstr>
      <vt:lpstr>Slide 22</vt:lpstr>
      <vt:lpstr>Tanggungjawab Etika Pekerja Sosial Terhadap Profesion Kerja Sosial </vt:lpstr>
      <vt:lpstr>Tanggungjawab Etika Pekerja Sosial Terhadap Masyarakat Luas </vt:lpstr>
      <vt:lpstr>KESIMPULAN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PRINSIP DAN ETIKA KERJA SOSIAL DI PELBAGAI PERINGKAT (DI PERINGKAT MALAYSIA)</dc:title>
  <dc:creator>User</dc:creator>
  <cp:lastModifiedBy>User</cp:lastModifiedBy>
  <cp:revision>10</cp:revision>
  <dcterms:created xsi:type="dcterms:W3CDTF">2011-10-18T16:06:00Z</dcterms:created>
  <dcterms:modified xsi:type="dcterms:W3CDTF">2011-10-19T19:19:11Z</dcterms:modified>
</cp:coreProperties>
</file>